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5EAC"/>
    <a:srgbClr val="005CAA"/>
    <a:srgbClr val="FFFFFF"/>
    <a:srgbClr val="0000CC"/>
    <a:srgbClr val="3333CC"/>
    <a:srgbClr val="6666FF"/>
    <a:srgbClr val="006699"/>
    <a:srgbClr val="0033CC"/>
    <a:srgbClr val="3333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829" autoAdjust="0"/>
  </p:normalViewPr>
  <p:slideViewPr>
    <p:cSldViewPr snapToGrid="0">
      <p:cViewPr>
        <p:scale>
          <a:sx n="113" d="100"/>
          <a:sy n="113" d="100"/>
        </p:scale>
        <p:origin x="-474" y="-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623E8-2BB7-4EF6-94B0-29DA18CF705D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47163-A004-448E-9E18-ED474A941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025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47163-A004-448E-9E18-ED474A9418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216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24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01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934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68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07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965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30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341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58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620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221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74EA3-73A0-4E61-A359-D17A096DC7E1}" type="datetimeFigureOut">
              <a:rPr lang="ru-RU" smtClean="0"/>
              <a:t>17.05.2023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B94B3-4787-498C-9FEC-5B6514485A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6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C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6437"/>
            <a:ext cx="10515600" cy="1325563"/>
          </a:xfrm>
          <a:solidFill>
            <a:srgbClr val="005CAA"/>
          </a:solidFill>
        </p:spPr>
        <p:txBody>
          <a:bodyPr>
            <a:normAutofit/>
          </a:bodyPr>
          <a:lstStyle/>
          <a:p>
            <a:pPr algn="ctr"/>
            <a:r>
              <a:rPr lang="ru-RU" sz="2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АДАПТАЦИЯ РУССКОЯЗЫЧНОЙ ВЕРСИИ ОПРОСНИКА СОМАТОФОРМНОЙ ДИССОЦИАЦИИ</a:t>
            </a: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Золотарева Алена Анатольевна, к. психол. н., доцент департамента психологии НИУ «Высшая школа экономики»</a:t>
            </a:r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0416157"/>
              </p:ext>
            </p:extLst>
          </p:nvPr>
        </p:nvGraphicFramePr>
        <p:xfrm>
          <a:off x="0" y="1402084"/>
          <a:ext cx="12192000" cy="5763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62501">
                <a:tc>
                  <a:txBody>
                    <a:bodyPr/>
                    <a:lstStyle/>
                    <a:p>
                      <a:pPr algn="just"/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Введение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A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</a:t>
                      </a:r>
                      <a:endParaRPr lang="ru-RU" sz="1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A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69570">
                <a:tc rowSpan="3"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1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79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100" b="1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Рис. 1. Факторная структура русскоязычной версии </a:t>
                      </a:r>
                      <a:r>
                        <a:rPr lang="en-US" sz="1100" b="1" i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SDQ-5</a:t>
                      </a:r>
                      <a:endParaRPr lang="ru-RU" sz="11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A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0250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1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2501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100" b="1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Метод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A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7060">
                <a:tc rowSpan="3"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1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62501">
                <a:tc vMerge="1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ru-RU" sz="1100" b="1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A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Выводы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5C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432502">
                <a:tc vMerge="1">
                  <a:txBody>
                    <a:bodyPr/>
                    <a:lstStyle/>
                    <a:p>
                      <a:pPr marL="171450" marR="0" lvl="0" indent="-1714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ru-RU" sz="11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 algn="just">
                        <a:buFont typeface="Arial" panose="020B0604020202020204" pitchFamily="34" charset="0"/>
                        <a:buChar char="•"/>
                      </a:pPr>
                      <a:r>
                        <a:rPr lang="ru-RU"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Апатия</a:t>
                      </a:r>
                      <a:r>
                        <a:rPr lang="ru-RU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как психологический эффект тюремного заключения может быть мишенью кризисной терапии заключенных. В настоящее время практика разработки и внедрения подобных кризисных программ широко распространена и объединяет специалистов из Канады, Англии, Италии, Австрии и других стран (</a:t>
                      </a:r>
                      <a:r>
                        <a:rPr lang="en-US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Daigle et al., 2007</a:t>
                      </a:r>
                      <a:r>
                        <a:rPr lang="ru-RU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что может стать основой для формирования аналогичной программы в России.</a:t>
                      </a:r>
                      <a:r>
                        <a:rPr lang="en-US" sz="11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1061" y="0"/>
            <a:ext cx="1340939" cy="1332000"/>
          </a:xfrm>
          <a:prstGeom prst="rect">
            <a:avLst/>
          </a:prstGeom>
        </p:spPr>
      </p:pic>
      <p:sp>
        <p:nvSpPr>
          <p:cNvPr id="51" name="Прямоугольник 50"/>
          <p:cNvSpPr/>
          <p:nvPr/>
        </p:nvSpPr>
        <p:spPr>
          <a:xfrm>
            <a:off x="0" y="1219907"/>
            <a:ext cx="12192000" cy="17882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BEED924B-B4A2-4276-9702-29348734D681}"/>
              </a:ext>
            </a:extLst>
          </p:cNvPr>
          <p:cNvSpPr/>
          <p:nvPr/>
        </p:nvSpPr>
        <p:spPr>
          <a:xfrm>
            <a:off x="0" y="2045616"/>
            <a:ext cx="4044099" cy="462856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специалисты отмечают, что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соматоформная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диссоциация является уникальным психическим феноменом, объясняющим природу соматических сенсаций и симптомов у пациентов с психическими и болевыми расстройствами; она специфична в отношении общей психопатологии и клинически различима с аффективными 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соматоформными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расстройствами, расстройствами пищевого поведения и сочетанными формами психических заболеваний [1; 2].</a:t>
            </a: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зарубежной науке и клинической практике тяжесть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соматоформной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диссоциации оценивают с помощью опросника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соматоформной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диссоциации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Somatoform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Dissociation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Questionnaire-20, SDQ-20) [3]. Он измеряет негативные (анестезию, анальгезию, утрату контроля за двигательной активностью) и позитивные симптомы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соматоформной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диссоциации (делирий, сомнамбулизм, навязчивые мысли, истерические припадки). Краткая версия опросника, содержащая всего пять тестовых пунктов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Somatoform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Dissociation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Questionnaire-5, SDQ-5),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психометрически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эквивалентна полной версии инструмента, обладает специфичностью (93%-98%) и чувствительностью (82%-94%) при клинической диагностике пациентов с диссоциативными расстройствами [3].</a:t>
            </a:r>
          </a:p>
          <a:p>
            <a:pPr algn="just"/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3E0D89A5-F36D-492F-835D-E13B3A9EBBEB}"/>
              </a:ext>
            </a:extLst>
          </p:cNvPr>
          <p:cNvSpPr/>
          <p:nvPr/>
        </p:nvSpPr>
        <p:spPr>
          <a:xfrm>
            <a:off x="4044100" y="1706253"/>
            <a:ext cx="4103803" cy="201733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исследовании приняли участие 300 респондентов (35% мужчин и 65% женщин) в возрасте от 21 до 75 лет (M = 43,7, SD = 11,0). Участники исследования заполнили SDQ-5 и следующие инструменты: 1) индекс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Уитли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Whiteley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Index-8, WI-8) для оценки тревоги о здоровье в диапазоне от легкого беспокойства до чрезмерной озабоченности; 2) шкалу соматических симптомов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Somatic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Symptom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Scale-8, SSS-8) для оценки общей тяжести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соматизации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3) шкалу соматосенсорной амплификации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Somatosensory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Amplifications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Scale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SSAS) для оценки субъективного переживания соматических ощущений как тревожных, неприятных и интенсивных.</a:t>
            </a: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5FAFE17D-10D9-4DC8-8956-62E370EDB18D}"/>
              </a:ext>
            </a:extLst>
          </p:cNvPr>
          <p:cNvSpPr/>
          <p:nvPr/>
        </p:nvSpPr>
        <p:spPr>
          <a:xfrm>
            <a:off x="4044098" y="3723590"/>
            <a:ext cx="4163508" cy="191450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17ECB0EB-3734-48AC-B71C-C937072780E8}"/>
              </a:ext>
            </a:extLst>
          </p:cNvPr>
          <p:cNvSpPr/>
          <p:nvPr/>
        </p:nvSpPr>
        <p:spPr>
          <a:xfrm>
            <a:off x="8118049" y="1706252"/>
            <a:ext cx="4073951" cy="4459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настоящего исследования подтверждают психометрическую состоятельность русскоязычной версии SDQ-5, в частности, следующие ее психометрические свойства: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дискриминативность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т.к. коэффициенты корреляции между тестовыми пунктами и общим показателем по </a:t>
            </a: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SDQ-5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варировались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пределах значений от 0,562 до 0,756;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внутреннюю надежность, т.к. коэффициент α-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Кронбаха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шкалы составил значение 0,716 и варьировался в пределах значений от 0,632 до 0,700 при исключении из SDQ-5 отдельных тестовых пунктов;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факторную валидность, т.к. однофакторная модель SDQ-5 показала приемлемое соответствие данным (CMIN (5) = 17,418, p = 0,004; CFI = 0,958; TLI = 0,915; SRMS = 0,015; RMSEA = 0,091 [0,047; 0,140]);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конвергентную валидность, т.к. показатели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соматоформной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диссоциации позитивно коррелировали с показателями ипохондрии (r = 0,289, p &lt; 0,001),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соматизации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 = 0,293, p &lt; 0,001) и соматосенсорной амплификации (r = 0,336, p &lt; 0,001);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критериальную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валидность, т.к. показатели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соматоформной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диссоциации были выше у мужчин (M = 6,48; SD = 2,71), чем у женщин (M = 5,94; SD = 1,77), на уровне статистически значимых различий (t = 2,049, p = 0,041, d = 0,236).</a:t>
            </a:r>
          </a:p>
          <a:p>
            <a:pPr algn="ctr"/>
            <a:endParaRPr lang="ru-RU" dirty="0"/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2CC43E6B-E113-4A51-829B-34F8D0266BCA}"/>
              </a:ext>
            </a:extLst>
          </p:cNvPr>
          <p:cNvSpPr/>
          <p:nvPr/>
        </p:nvSpPr>
        <p:spPr>
          <a:xfrm>
            <a:off x="7938935" y="6240544"/>
            <a:ext cx="4163508" cy="82893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xmlns="" id="{541A2FEF-E836-4CA1-A34F-96DEC6347452}"/>
              </a:ext>
            </a:extLst>
          </p:cNvPr>
          <p:cNvSpPr/>
          <p:nvPr/>
        </p:nvSpPr>
        <p:spPr>
          <a:xfrm>
            <a:off x="8147902" y="6066993"/>
            <a:ext cx="4044097" cy="4932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Русскоязычная версия SDQ-5 может использоваться в популяционных и эпидемиологических исследованиях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соматоформной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диссоциации в России. </a:t>
            </a: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6B2C7053-A8AD-43BF-846A-D4E3E8811975}"/>
              </a:ext>
            </a:extLst>
          </p:cNvPr>
          <p:cNvSpPr/>
          <p:nvPr/>
        </p:nvSpPr>
        <p:spPr>
          <a:xfrm>
            <a:off x="0" y="1398731"/>
            <a:ext cx="4044099" cy="304169"/>
          </a:xfrm>
          <a:prstGeom prst="rect">
            <a:avLst/>
          </a:prstGeom>
          <a:solidFill>
            <a:srgbClr val="015E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DBCF7B1F-1414-4C1C-BAEA-E69E2219A2E9}"/>
              </a:ext>
            </a:extLst>
          </p:cNvPr>
          <p:cNvSpPr/>
          <p:nvPr/>
        </p:nvSpPr>
        <p:spPr>
          <a:xfrm>
            <a:off x="4044098" y="1418005"/>
            <a:ext cx="4044099" cy="284896"/>
          </a:xfrm>
          <a:prstGeom prst="rect">
            <a:avLst/>
          </a:prstGeom>
          <a:solidFill>
            <a:srgbClr val="015E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A5651DED-7882-4066-8378-4C7FB6A41237}"/>
              </a:ext>
            </a:extLst>
          </p:cNvPr>
          <p:cNvSpPr/>
          <p:nvPr/>
        </p:nvSpPr>
        <p:spPr>
          <a:xfrm>
            <a:off x="8088196" y="1400406"/>
            <a:ext cx="4103803" cy="277276"/>
          </a:xfrm>
          <a:prstGeom prst="rect">
            <a:avLst/>
          </a:prstGeom>
          <a:solidFill>
            <a:srgbClr val="015E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AFE01EED-86F7-48ED-8D61-09F65D9FD090}"/>
              </a:ext>
            </a:extLst>
          </p:cNvPr>
          <p:cNvSpPr/>
          <p:nvPr/>
        </p:nvSpPr>
        <p:spPr>
          <a:xfrm>
            <a:off x="-3831" y="6121486"/>
            <a:ext cx="4103803" cy="63327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исследования стала русскоязычная адаптация краткой версии опросника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соматоформной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диссоциации (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Somatoform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Dissociation</a:t>
            </a:r>
            <a:r>
              <a:rPr lang="ru-R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Questionnaire-5, SDQ-5).</a:t>
            </a: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AEC7053E-BCA9-4C22-81F2-9CCA9393F297}"/>
              </a:ext>
            </a:extLst>
          </p:cNvPr>
          <p:cNvSpPr/>
          <p:nvPr/>
        </p:nvSpPr>
        <p:spPr>
          <a:xfrm>
            <a:off x="4073951" y="3860127"/>
            <a:ext cx="4044099" cy="304169"/>
          </a:xfrm>
          <a:prstGeom prst="rect">
            <a:avLst/>
          </a:prstGeom>
          <a:solidFill>
            <a:srgbClr val="015E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 1. Факторная структура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SDQ-5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2B107626-07AB-451C-9BA4-E654EA5809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4891" y="4389019"/>
            <a:ext cx="4182218" cy="1505843"/>
          </a:xfrm>
          <a:prstGeom prst="rect">
            <a:avLst/>
          </a:prstGeom>
        </p:spPr>
      </p:pic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C1D8529A-1E77-4855-89D2-C8FCDFCCB5A7}"/>
              </a:ext>
            </a:extLst>
          </p:cNvPr>
          <p:cNvSpPr/>
          <p:nvPr/>
        </p:nvSpPr>
        <p:spPr>
          <a:xfrm>
            <a:off x="-3831" y="5813964"/>
            <a:ext cx="4044099" cy="304169"/>
          </a:xfrm>
          <a:prstGeom prst="rect">
            <a:avLst/>
          </a:prstGeom>
          <a:solidFill>
            <a:srgbClr val="015E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F473B23F-6B9A-46EC-ABF4-FDDE87105836}"/>
              </a:ext>
            </a:extLst>
          </p:cNvPr>
          <p:cNvSpPr/>
          <p:nvPr/>
        </p:nvSpPr>
        <p:spPr>
          <a:xfrm>
            <a:off x="8147901" y="5816221"/>
            <a:ext cx="4044098" cy="328687"/>
          </a:xfrm>
          <a:prstGeom prst="rect">
            <a:avLst/>
          </a:prstGeom>
          <a:solidFill>
            <a:srgbClr val="015EA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</p:txBody>
      </p:sp>
    </p:spTree>
    <p:extLst>
      <p:ext uri="{BB962C8B-B14F-4D97-AF65-F5344CB8AC3E}">
        <p14:creationId xmlns:p14="http://schemas.microsoft.com/office/powerpoint/2010/main" val="21390742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594</Words>
  <Application>Microsoft Office PowerPoint</Application>
  <PresentationFormat>Произвольный</PresentationFormat>
  <Paragraphs>83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АДАПТАЦИЯ РУССКОЯЗЫЧНОЙ ВЕРСИИ ОПРОСНИКА СОМАТОФОРМНОЙ ДИССОЦИАЦИИ Золотарева Алена Анатольевна, к. психол. н., доцент департамента психологии НИУ «Высшая школа экономики»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Апатия как психологический эффект тюремного заключения</dc:title>
  <dc:creator>Admin</dc:creator>
  <cp:lastModifiedBy>User</cp:lastModifiedBy>
  <cp:revision>42</cp:revision>
  <dcterms:created xsi:type="dcterms:W3CDTF">2019-04-13T13:06:18Z</dcterms:created>
  <dcterms:modified xsi:type="dcterms:W3CDTF">2023-05-17T04:32:19Z</dcterms:modified>
</cp:coreProperties>
</file>