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0275213" cy="426243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25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494" autoAdjust="0"/>
  </p:normalViewPr>
  <p:slideViewPr>
    <p:cSldViewPr snapToGrid="0">
      <p:cViewPr>
        <p:scale>
          <a:sx n="42" d="100"/>
          <a:sy n="42" d="100"/>
        </p:scale>
        <p:origin x="-822" y="2868"/>
      </p:cViewPr>
      <p:guideLst>
        <p:guide orient="horz" pos="13425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71266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1388" y="685800"/>
            <a:ext cx="2435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373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270641" y="6975798"/>
            <a:ext cx="25733931" cy="14839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65"/>
              <a:buFont typeface="Calibri"/>
              <a:buNone/>
              <a:defRPr sz="1986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784402" y="22387667"/>
            <a:ext cx="22706410" cy="10291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/>
            </a:lvl1pPr>
            <a:lvl2pPr lvl="1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sz="6622"/>
            </a:lvl2pPr>
            <a:lvl3pPr lvl="2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sz="5960"/>
            </a:lvl3pPr>
            <a:lvl4pPr lvl="3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4pPr>
            <a:lvl5pPr lvl="4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5pPr>
            <a:lvl6pPr lvl="5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6pPr>
            <a:lvl7pPr lvl="6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7pPr>
            <a:lvl8pPr lvl="7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8pPr>
            <a:lvl9pPr lvl="8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2081421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10028665" y="39506490"/>
            <a:ext cx="10217884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21381869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6868654" y="17066401"/>
            <a:ext cx="36122188" cy="6528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6376752" y="10727528"/>
            <a:ext cx="36122188" cy="19205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2081421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10028665" y="39506490"/>
            <a:ext cx="10217884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21381869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081421" y="2269363"/>
            <a:ext cx="26112371" cy="8238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2081421" y="11346767"/>
            <a:ext cx="26112371" cy="27044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2081421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10028665" y="39506490"/>
            <a:ext cx="10217884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21381869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2065654" y="10626506"/>
            <a:ext cx="26112371" cy="17730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65"/>
              <a:buFont typeface="Calibri"/>
              <a:buNone/>
              <a:defRPr sz="1986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2065654" y="28524797"/>
            <a:ext cx="26112371" cy="9324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6622"/>
              <a:buNone/>
              <a:defRPr sz="6622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960"/>
              <a:buNone/>
              <a:defRPr sz="596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2081421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10028665" y="39506490"/>
            <a:ext cx="10217884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21381869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2081421" y="2269363"/>
            <a:ext cx="26112371" cy="8238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2081421" y="11346767"/>
            <a:ext cx="12866966" cy="27044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15326826" y="11346767"/>
            <a:ext cx="12866966" cy="27044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2081421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10028665" y="39506490"/>
            <a:ext cx="10217884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21381869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2085364" y="2269363"/>
            <a:ext cx="26112371" cy="8238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2085368" y="10448895"/>
            <a:ext cx="12807832" cy="5120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 b="1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sz="6622" b="1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sz="5960" b="1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2085368" y="15569737"/>
            <a:ext cx="12807832" cy="22900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15326828" y="10448895"/>
            <a:ext cx="12870909" cy="5120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 b="1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sz="6622" b="1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sz="5960" b="1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15326828" y="15569737"/>
            <a:ext cx="12870909" cy="22900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2081421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10028665" y="39506490"/>
            <a:ext cx="10217884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21381869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2081421" y="2269363"/>
            <a:ext cx="26112371" cy="8238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2081421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10028665" y="39506490"/>
            <a:ext cx="10217884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21381869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2085364" y="2841625"/>
            <a:ext cx="9764544" cy="9945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95"/>
              <a:buFont typeface="Calibri"/>
              <a:buNone/>
              <a:defRPr sz="1059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12870909" y="6137130"/>
            <a:ext cx="15326827" cy="30290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01382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0595"/>
              <a:buChar char="•"/>
              <a:defRPr sz="10595"/>
            </a:lvl1pPr>
            <a:lvl2pPr marL="914400" lvl="1" indent="-817308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9271"/>
              <a:buChar char="•"/>
              <a:defRPr sz="9271"/>
            </a:lvl2pPr>
            <a:lvl3pPr marL="1371600" lvl="2" indent="-733171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6"/>
              <a:buChar char="•"/>
              <a:defRPr sz="7946"/>
            </a:lvl3pPr>
            <a:lvl4pPr marL="1828800" lvl="3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4pPr>
            <a:lvl5pPr marL="2286000" lvl="4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5pPr>
            <a:lvl6pPr marL="2743200" lvl="5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6pPr>
            <a:lvl7pPr marL="3200400" lvl="6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7pPr>
            <a:lvl8pPr marL="3657600" lvl="7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8pPr>
            <a:lvl9pPr marL="4114800" lvl="8" indent="-649096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2085364" y="12787313"/>
            <a:ext cx="9764544" cy="23690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4635"/>
              <a:buNone/>
              <a:defRPr sz="4635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973"/>
              <a:buNone/>
              <a:defRPr sz="3973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2081421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10028665" y="39506490"/>
            <a:ext cx="10217884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21381869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2085364" y="2841625"/>
            <a:ext cx="9764544" cy="9945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95"/>
              <a:buFont typeface="Calibri"/>
              <a:buNone/>
              <a:defRPr sz="1059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2870909" y="6137130"/>
            <a:ext cx="15326827" cy="3029093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2085364" y="12787313"/>
            <a:ext cx="9764544" cy="23690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4635"/>
              <a:buNone/>
              <a:defRPr sz="4635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973"/>
              <a:buNone/>
              <a:defRPr sz="3973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2081421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10028665" y="39506490"/>
            <a:ext cx="10217884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21381869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2081421" y="2269363"/>
            <a:ext cx="26112371" cy="8238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1615220" y="11812968"/>
            <a:ext cx="27044774" cy="26112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2081421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10028665" y="39506490"/>
            <a:ext cx="10217884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21381869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081421" y="2269363"/>
            <a:ext cx="26112371" cy="8238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68"/>
              <a:buFont typeface="Calibri"/>
              <a:buNone/>
              <a:defRPr sz="145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081421" y="11346767"/>
            <a:ext cx="26112371" cy="27044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17308" algn="l" rtl="0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9271"/>
              <a:buFont typeface="Arial"/>
              <a:buChar char="•"/>
              <a:defRPr sz="92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33171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6"/>
              <a:buFont typeface="Arial"/>
              <a:buChar char="•"/>
              <a:defRPr sz="79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9097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Char char="•"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07059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2081421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10028665" y="39506490"/>
            <a:ext cx="10217884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21381869" y="39506490"/>
            <a:ext cx="6811923" cy="2269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-1" y="1844999"/>
            <a:ext cx="30275213" cy="3285802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ru-RU" sz="9600" b="1">
                <a:solidFill>
                  <a:schemeClr val="lt1"/>
                </a:solidFill>
              </a:rPr>
              <a:t>ПСИХОЛОГИЧЕСКАЯ ПОМОЩЬ ПРИ РАССТРОЙСТВАХ ПИЩЕВОГО ПОВЕДЕНИЯ</a:t>
            </a:r>
            <a:endParaRPr sz="96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660400" y="5868300"/>
            <a:ext cx="28701900" cy="35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ct val="94405"/>
              <a:buNone/>
            </a:pPr>
            <a:r>
              <a:rPr lang="ru-RU" sz="8700" b="1" dirty="0">
                <a:solidFill>
                  <a:srgbClr val="1F3864"/>
                </a:solidFill>
              </a:rPr>
              <a:t>Д.В. Силаева</a:t>
            </a:r>
            <a:r>
              <a:rPr lang="ru-RU" sz="8700" b="1" baseline="30000" dirty="0">
                <a:solidFill>
                  <a:srgbClr val="1F3864"/>
                </a:solidFill>
              </a:rPr>
              <a:t>1</a:t>
            </a:r>
            <a:r>
              <a:rPr lang="ru-RU" sz="8700" b="1" dirty="0">
                <a:solidFill>
                  <a:srgbClr val="1F3864"/>
                </a:solidFill>
              </a:rPr>
              <a:t>, Е.В. Гуткевич</a:t>
            </a:r>
            <a:r>
              <a:rPr lang="ru-RU" sz="8700" b="1" baseline="30000" dirty="0">
                <a:solidFill>
                  <a:srgbClr val="1F3864"/>
                </a:solidFill>
              </a:rPr>
              <a:t>2</a:t>
            </a:r>
            <a:endParaRPr sz="8700" b="1" baseline="30000" dirty="0">
              <a:solidFill>
                <a:srgbClr val="1F386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3311"/>
              </a:spcBef>
              <a:spcAft>
                <a:spcPts val="0"/>
              </a:spcAft>
              <a:buClr>
                <a:srgbClr val="1F3864"/>
              </a:buClr>
              <a:buSzPct val="93220"/>
              <a:buNone/>
            </a:pPr>
            <a:r>
              <a:rPr lang="ru-RU" sz="8700" b="1" baseline="30000" dirty="0">
                <a:solidFill>
                  <a:srgbClr val="1F3864"/>
                </a:solidFill>
              </a:rPr>
              <a:t>1</a:t>
            </a:r>
            <a:r>
              <a:rPr lang="ru-RU" sz="8700" b="1" dirty="0">
                <a:solidFill>
                  <a:srgbClr val="1F3864"/>
                </a:solidFill>
              </a:rPr>
              <a:t>Национальный исследовательский Томский государственный университет, Томск, Россия</a:t>
            </a:r>
            <a:endParaRPr sz="87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ct val="93220"/>
              <a:buNone/>
            </a:pPr>
            <a:r>
              <a:rPr lang="ru-RU" sz="8700" b="1" baseline="30000" dirty="0">
                <a:solidFill>
                  <a:srgbClr val="1F3864"/>
                </a:solidFill>
              </a:rPr>
              <a:t>2 </a:t>
            </a:r>
            <a:r>
              <a:rPr lang="ru-RU" sz="8700" b="1" dirty="0">
                <a:solidFill>
                  <a:srgbClr val="1F3864"/>
                </a:solidFill>
              </a:rPr>
              <a:t>Национальный исследовательский Томский государственный университет, Томский национальный исследовательский медицинский центр РАН Научно-исследовательский институт психического здоровья, Томск, Россия</a:t>
            </a:r>
            <a:endParaRPr sz="8700" b="1" dirty="0">
              <a:solidFill>
                <a:srgbClr val="1F3864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6000" b="1" dirty="0">
              <a:solidFill>
                <a:srgbClr val="1F3864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  <p:sp>
        <p:nvSpPr>
          <p:cNvPr id="86" name="Google Shape;86;p13"/>
          <p:cNvSpPr/>
          <p:nvPr/>
        </p:nvSpPr>
        <p:spPr>
          <a:xfrm>
            <a:off x="660400" y="9483831"/>
            <a:ext cx="14459744" cy="1087028"/>
          </a:xfrm>
          <a:prstGeom prst="rect">
            <a:avLst/>
          </a:prstGeom>
          <a:solidFill>
            <a:srgbClr val="2F5496"/>
          </a:solidFill>
          <a:ln w="2857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2022475" marR="0" lvl="0" indent="-202247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</a:pPr>
            <a:r>
              <a:rPr lang="ru-RU" sz="6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Введение</a:t>
            </a:r>
            <a:endParaRPr sz="66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660400" y="16709904"/>
            <a:ext cx="14459700" cy="1821900"/>
          </a:xfrm>
          <a:prstGeom prst="rect">
            <a:avLst/>
          </a:prstGeom>
          <a:solidFill>
            <a:srgbClr val="2F5496"/>
          </a:solidFill>
          <a:ln w="2857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2022475" marR="0" lvl="0" indent="-202247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</a:pPr>
            <a:r>
              <a:rPr lang="ru-RU" sz="61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Методы психологической помощи при</a:t>
            </a:r>
            <a:endParaRPr sz="61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22475" marR="0" lvl="0" indent="-202247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</a:pPr>
            <a:r>
              <a:rPr lang="ru-RU" sz="61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расстройствах пищевого поведения </a:t>
            </a:r>
            <a:endParaRPr sz="41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660400" y="10591450"/>
            <a:ext cx="14459700" cy="5524800"/>
          </a:xfrm>
          <a:prstGeom prst="rect">
            <a:avLst/>
          </a:prstGeom>
          <a:noFill/>
          <a:ln w="9525" cap="flat" cmpd="sng">
            <a:solidFill>
              <a:srgbClr val="1F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Нарушенное отношение к еде, весу и форме тела играет ключевую роль в возникновении и поддержании расстройств пищевого поведения (РПП). Помощь пациентам с нарушениями пищевого поведения включает совместные действия психиатра, психотерапевта, психолога, лечащего врача соматического профиля и диетолога.</a:t>
            </a:r>
            <a:b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5352525" y="10150598"/>
            <a:ext cx="14459700" cy="15795501"/>
          </a:xfrm>
          <a:prstGeom prst="rect">
            <a:avLst/>
          </a:prstGeom>
          <a:noFill/>
          <a:ln w="9525" cap="flat" cmpd="sng">
            <a:solidFill>
              <a:srgbClr val="1F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базе клиники медицинской реабилитации проводилось исследование с участием 35 пациентов в возрасте от 39 до 82 лет. По </a:t>
            </a:r>
            <a:r>
              <a:rPr lang="ru-RU" sz="4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результатам 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психодиагностического исследования с применением Госпитальной Шкалы Тревоги и Депрессии (HADS) </a:t>
            </a:r>
            <a:r>
              <a:rPr lang="ru-RU" sz="4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отмечено, что у 45,7% наблюдалась клинически выраженная тревога, у 34,3% – </a:t>
            </a:r>
            <a:r>
              <a:rPr lang="ru-RU" sz="40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субклинически</a:t>
            </a:r>
            <a:r>
              <a:rPr lang="ru-RU" sz="4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выраженная тревога, клинически выраженная депрессия отмечена у 31,4%, у 34,3% – субклиническая выраженность депрессии.</a:t>
            </a: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40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40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40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40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24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lvl="0" algn="just">
              <a:lnSpc>
                <a:spcPct val="90000"/>
              </a:lnSpc>
              <a:buClr>
                <a:schemeClr val="dk1"/>
              </a:buClr>
              <a:buSzPts val="4400"/>
            </a:pPr>
            <a:endParaRPr lang="ru-RU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lvl="0" algn="just">
              <a:lnSpc>
                <a:spcPct val="90000"/>
              </a:lnSpc>
              <a:buClr>
                <a:schemeClr val="dk1"/>
              </a:buClr>
              <a:buSzPts val="4400"/>
            </a:pPr>
            <a:endParaRPr lang="ru-RU" sz="18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lvl="0" algn="just">
              <a:lnSpc>
                <a:spcPct val="90000"/>
              </a:lnSpc>
              <a:buClr>
                <a:schemeClr val="dk1"/>
              </a:buClr>
              <a:buSzPts val="4400"/>
            </a:pPr>
            <a:endParaRPr lang="ru-RU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lvl="0" algn="just">
              <a:lnSpc>
                <a:spcPct val="90000"/>
              </a:lnSpc>
              <a:buClr>
                <a:schemeClr val="dk1"/>
              </a:buClr>
              <a:buSzPts val="4400"/>
            </a:pPr>
            <a:endParaRPr lang="ru-RU" sz="18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lvl="0" algn="just">
              <a:lnSpc>
                <a:spcPct val="90000"/>
              </a:lnSpc>
              <a:buClr>
                <a:schemeClr val="dk1"/>
              </a:buClr>
              <a:buSzPts val="4400"/>
            </a:pPr>
            <a:endParaRPr lang="ru-RU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24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40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lvl="0" algn="just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ru-RU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Рис 1. </a:t>
            </a:r>
            <a:r>
              <a:rPr lang="ru-RU" sz="36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3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Результаты методики </a:t>
            </a:r>
            <a:r>
              <a:rPr lang="en-US" sz="3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HADS</a:t>
            </a:r>
            <a:endParaRPr lang="ru-RU" sz="36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lvl="0" algn="just">
              <a:lnSpc>
                <a:spcPct val="90000"/>
              </a:lnSpc>
              <a:buClr>
                <a:schemeClr val="dk1"/>
              </a:buClr>
              <a:buSzPts val="4400"/>
            </a:pPr>
            <a:endParaRPr lang="ru-RU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ru-RU" sz="4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клиническом интервью большинство пациентов обращали внимание на проблемы, связанные с повышением веса, ухудшением самочувствия, апатию, </a:t>
            </a:r>
            <a:r>
              <a:rPr lang="ru-RU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руминации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а также на переедание, связывая его с тревожным состоянием. Были отмечены жалобы на тревожность за здоровье близких и взаимоотношения в семье.</a:t>
            </a:r>
            <a:endParaRPr sz="4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15352500" y="34464359"/>
            <a:ext cx="14459700" cy="7735200"/>
          </a:xfrm>
          <a:prstGeom prst="rect">
            <a:avLst/>
          </a:prstGeom>
          <a:noFill/>
          <a:ln w="9525" cap="flat" cmpd="sng">
            <a:solidFill>
              <a:srgbClr val="1F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lang="ru-RU"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Barakat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S.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Supported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cognitive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behavioural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therapy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bulimia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nervosa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study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protocol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randomised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controlled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trial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// Journal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eating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disorders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– 2021. –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9. – №. 1. – С. 1-13. </a:t>
            </a:r>
            <a:endParaRPr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Mulkens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S.,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Waller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G. New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developments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cognitive-behavioural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therapy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eating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disorders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(CBT-ED) //Current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Opinionin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Psychiatry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– 2021. –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34. – №. 6. – С. 576.</a:t>
            </a:r>
            <a:endParaRPr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Аграс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В.С., Эпл Р.Ф. Победить расстройство пищевого поведения. Когнитивно-поведенческая терапия при нервной булимии и психогенном переедании, пошаговое пособие по самопомощи / пер. с англ. М.Д.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Насими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Киев : Диалектика, 2021. 128 с.</a:t>
            </a:r>
            <a:endParaRPr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Гуткевич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Е. В. Расстройства пищевого поведения: социально-психологические аспекты и возможности помощи / Е. В.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Гуткевич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Д. В. Силаева // Мир человека в фокусе психологических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метапрактик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: Материалы VIII Сибирского психологического форума (Международной научной конференции), Томск, 21–22 ноября 2022 года / Под редакцией И.А. Филенко. – Томск: Национальный исследовательский Томский государственный университет, 2022. – С. 35-37.</a:t>
            </a:r>
            <a:endParaRPr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Ермолович А. В. Основные подходы в психотерапии расстройств пищевого поведения у подростков / А. В. Ермолович // Актуальные проблемы социальных и психологических наук: теория, методология, практика: материалы симпозиума в рамках XVI (XLVIII) Международной научно-практической конференции, приуроченной к 300-летию Кузбасса, Кемерово, 01–30 апреля 2021 года. – Кемерово: Кемеровский государственный университет, 2021. – С. 24-27.   </a:t>
            </a:r>
            <a:endParaRPr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660400" y="18531924"/>
            <a:ext cx="14459700" cy="23667635"/>
          </a:xfrm>
          <a:prstGeom prst="rect">
            <a:avLst/>
          </a:prstGeom>
          <a:noFill/>
          <a:ln w="9525" cap="flat" cmpd="sng">
            <a:solidFill>
              <a:srgbClr val="1F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Целями психологической помощи при расстройствах пищевого поведения являются формирование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безоценочного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отношения к своему телу; отказ от патологического поведения; улучшение навыков проблемно-решающего поведения. Одним из наиболее эффективных психотерапевтических методов на данный момент является когнитивно-поведенческая терапия, оказывающая влияние на нормализацию паттерна питания, устранение триггеров переедания и очищения (например, негативных убеждений о себе), а также регуляции эмоций и решения проблем [4]. При этом важной частью восстановления нормального отношения к еде может стать ведение пищевого дневника пациентами, за которым должен осуществляться контроль со стороны медицинских специалистов (диетологов или других врачей). Использование пищевых дневников помогает как для оценки качества пищи, так и для уточнения восприятие процесса приема пищи, колебаний настроения на этом фоне, страха еды [3].</a:t>
            </a:r>
            <a:endParaRPr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 работе с детьми и подростками, страдающими расстройствами пищевого поведения, может осуществляться работа с семьей. Семейная терапия по методу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Модсли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(FBT) – терапия для подростков с нервной анорексией и нервной булимией разработана в 1980-х годах в больнице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Модсли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в Лондоне. Этот метод лечения был оформлен как руководство по семейной терапии для врачей, получив название «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family-based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treatment</a:t>
            </a: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». Данная терапия доверяет родителям работу по изменению поведения и полноценному питанию своего ребенка и дает им навыки и руководства для достижения этих целей. Специалист поддерживает близких ребенка в регулировании питания и поведения, а именно: контроль питания, расширение рациона питания помощь в нормализации веса; прерывание цикла переедание/очищение; прекращение чрезмерных физических нагрузок; предотвращение других проявлений РПП [5]. </a:t>
            </a:r>
            <a:endParaRPr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15352500" y="33370559"/>
            <a:ext cx="14459700" cy="1093800"/>
          </a:xfrm>
          <a:prstGeom prst="rect">
            <a:avLst/>
          </a:prstGeom>
          <a:solidFill>
            <a:srgbClr val="2F5496"/>
          </a:solidFill>
          <a:ln w="2857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2022475" marR="0" lvl="0" indent="-202247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</a:pPr>
            <a:r>
              <a:rPr lang="ru-RU" sz="66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Библиографический список</a:t>
            </a:r>
            <a:endParaRPr sz="66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5394889" y="26814780"/>
            <a:ext cx="14459700" cy="6214952"/>
          </a:xfrm>
          <a:prstGeom prst="rect">
            <a:avLst/>
          </a:prstGeom>
          <a:noFill/>
          <a:ln w="9525" cap="flat" cmpd="sng">
            <a:solidFill>
              <a:srgbClr val="1F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lang="ru-RU"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400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ru-RU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настоящее время отмечается активное развитие онлайн-программ/телемедицинских методов лечения расстройств пищевого поведения. Перспективными становятся исследования и разработка программ психологической помощи, нацеленных на коррекцию пищевого поведения, и онлайн-программ, используемых для коррекции психологических проблем, в том числе семейных взаимоотношений, а также для психологического просвещения или обучения [1, 2].</a:t>
            </a:r>
            <a:endParaRPr dirty="0"/>
          </a:p>
        </p:txBody>
      </p:sp>
      <p:pic>
        <p:nvPicPr>
          <p:cNvPr id="96" name="Google Shape;9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" y="22983"/>
            <a:ext cx="6286149" cy="18220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3" descr="http://www.mental-health.ru/images/stories/site/logo2(1).jpg"/>
          <p:cNvPicPr preferRelativeResize="0"/>
          <p:nvPr/>
        </p:nvPicPr>
        <p:blipFill rotWithShape="1">
          <a:blip r:embed="rId4">
            <a:alphaModFix/>
          </a:blip>
          <a:srcRect l="4464" t="2535" r="4007" b="7808"/>
          <a:stretch/>
        </p:blipFill>
        <p:spPr>
          <a:xfrm>
            <a:off x="5537353" y="34198"/>
            <a:ext cx="2605928" cy="17995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0C33BB2-0B2D-182F-B252-9EB8E85BC7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77400" y="181604"/>
            <a:ext cx="3371675" cy="1458572"/>
          </a:xfrm>
          <a:prstGeom prst="rect">
            <a:avLst/>
          </a:prstGeom>
        </p:spPr>
      </p:pic>
      <p:sp>
        <p:nvSpPr>
          <p:cNvPr id="88" name="Google Shape;88;p13"/>
          <p:cNvSpPr/>
          <p:nvPr/>
        </p:nvSpPr>
        <p:spPr>
          <a:xfrm>
            <a:off x="15394889" y="26117652"/>
            <a:ext cx="14459700" cy="1093800"/>
          </a:xfrm>
          <a:prstGeom prst="rect">
            <a:avLst/>
          </a:prstGeom>
          <a:solidFill>
            <a:srgbClr val="2F5496"/>
          </a:solidFill>
          <a:ln w="2857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2022475" marR="0" lvl="0" indent="-202247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</a:pPr>
            <a:r>
              <a:rPr lang="ru-RU" sz="66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Заключение</a:t>
            </a:r>
            <a:endParaRPr sz="6600" b="1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15352458" y="9471661"/>
            <a:ext cx="14459742" cy="1140601"/>
          </a:xfrm>
          <a:prstGeom prst="rect">
            <a:avLst/>
          </a:prstGeom>
          <a:solidFill>
            <a:srgbClr val="2F5496"/>
          </a:solidFill>
          <a:ln w="2857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</a:pPr>
            <a:r>
              <a:rPr lang="ru-RU" sz="6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Результаты</a:t>
            </a:r>
            <a:r>
              <a:rPr lang="ru-RU" sz="8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6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ru-RU" sz="6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сследования</a:t>
            </a:r>
            <a:endParaRPr sz="66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6"/>
          <a:srcRect l="-5308" t="9267" r="-3914"/>
          <a:stretch/>
        </p:blipFill>
        <p:spPr>
          <a:xfrm>
            <a:off x="15613380" y="15247443"/>
            <a:ext cx="14036040" cy="663939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818</Words>
  <Application>Microsoft Office PowerPoint</Application>
  <PresentationFormat>Произвольный</PresentationFormat>
  <Paragraphs>45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ПСИХОЛОГИЧЕСКАЯ ПОМОЩЬ ПРИ РАССТРОЙСТВАХ ПИЩЕВОГО ПОВЕДЕНИЯ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ПОМОЩЬ ПРИ РАССТРОЙСТВАХ ПИЩЕВОГО ПОВЕДЕНИЯ</dc:title>
  <dc:creator>Admin</dc:creator>
  <cp:lastModifiedBy>User</cp:lastModifiedBy>
  <cp:revision>10</cp:revision>
  <dcterms:modified xsi:type="dcterms:W3CDTF">2023-05-15T06:35:52Z</dcterms:modified>
</cp:coreProperties>
</file>