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6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743-106B-4FC7-91B9-C520496EBDD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0867B-FB27-4D31-9B9F-E3BEB477F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1739-ED49-41A4-997D-6D909220B52B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0BB0-6605-4B09-8B11-A464F2B9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344816" cy="1470025"/>
          </a:xfrm>
        </p:spPr>
        <p:txBody>
          <a:bodyPr>
            <a:normAutofit/>
          </a:bodyPr>
          <a:lstStyle/>
          <a:p>
            <a:r>
              <a:rPr lang="ru-RU" sz="1200" cap="all" dirty="0"/>
              <a:t>Оптимизация лечения </a:t>
            </a:r>
            <a:r>
              <a:rPr lang="ru-RU" sz="1200" cap="all" dirty="0" err="1"/>
              <a:t>трегалозой</a:t>
            </a:r>
            <a:r>
              <a:rPr lang="ru-RU" sz="1200" cap="all" dirty="0"/>
              <a:t> экспериментальной модели болезни Альцгеймера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560840" cy="1752600"/>
          </a:xfrm>
        </p:spPr>
        <p:txBody>
          <a:bodyPr>
            <a:normAutofit/>
          </a:bodyPr>
          <a:lstStyle/>
          <a:p>
            <a:r>
              <a:rPr lang="ru-RU" sz="500" i="1" cap="all" dirty="0" err="1">
                <a:solidFill>
                  <a:schemeClr val="tx1"/>
                </a:solidFill>
              </a:rPr>
              <a:t>А.Б.</a:t>
            </a:r>
            <a:r>
              <a:rPr lang="ru-RU" sz="500" i="1" dirty="0" err="1">
                <a:solidFill>
                  <a:schemeClr val="tx1"/>
                </a:solidFill>
              </a:rPr>
              <a:t>Пупышев</a:t>
            </a:r>
            <a:r>
              <a:rPr lang="ru-RU" sz="500" i="1" dirty="0">
                <a:solidFill>
                  <a:schemeClr val="tx1"/>
                </a:solidFill>
              </a:rPr>
              <a:t>, А.А.Акопян, </a:t>
            </a:r>
            <a:r>
              <a:rPr lang="ru-RU" sz="500" i="1" dirty="0" err="1">
                <a:solidFill>
                  <a:schemeClr val="tx1"/>
                </a:solidFill>
              </a:rPr>
              <a:t>М.В.Тендитник</a:t>
            </a:r>
            <a:r>
              <a:rPr lang="ru-RU" sz="500" i="1" dirty="0">
                <a:solidFill>
                  <a:schemeClr val="tx1"/>
                </a:solidFill>
              </a:rPr>
              <a:t>, </a:t>
            </a:r>
            <a:r>
              <a:rPr lang="ru-RU" sz="500" i="1" dirty="0" err="1">
                <a:solidFill>
                  <a:schemeClr val="tx1"/>
                </a:solidFill>
              </a:rPr>
              <a:t>М.В.Овсюкова</a:t>
            </a:r>
            <a:r>
              <a:rPr lang="ru-RU" sz="500" i="1" dirty="0">
                <a:solidFill>
                  <a:schemeClr val="tx1"/>
                </a:solidFill>
              </a:rPr>
              <a:t>, Н.И.Дубровина, </a:t>
            </a:r>
            <a:r>
              <a:rPr lang="ru-RU" sz="500" i="1" dirty="0" err="1">
                <a:solidFill>
                  <a:schemeClr val="tx1"/>
                </a:solidFill>
              </a:rPr>
              <a:t>В.М.Беличенко</a:t>
            </a:r>
            <a:r>
              <a:rPr lang="ru-RU" sz="500" i="1" dirty="0">
                <a:solidFill>
                  <a:schemeClr val="tx1"/>
                </a:solidFill>
              </a:rPr>
              <a:t>, </a:t>
            </a:r>
            <a:r>
              <a:rPr lang="ru-RU" sz="500" i="1" dirty="0" smtClean="0">
                <a:solidFill>
                  <a:schemeClr val="tx1"/>
                </a:solidFill>
              </a:rPr>
              <a:t>М.А.Тихонова</a:t>
            </a:r>
          </a:p>
          <a:p>
            <a:r>
              <a:rPr lang="ru-RU" sz="600" dirty="0" smtClean="0">
                <a:solidFill>
                  <a:schemeClr val="tx1"/>
                </a:solidFill>
              </a:rPr>
              <a:t>Научно-исследовательский </a:t>
            </a:r>
            <a:r>
              <a:rPr lang="ru-RU" sz="600" dirty="0">
                <a:solidFill>
                  <a:schemeClr val="tx1"/>
                </a:solidFill>
              </a:rPr>
              <a:t>институт </a:t>
            </a:r>
            <a:r>
              <a:rPr lang="ru-RU" sz="600" dirty="0" err="1">
                <a:solidFill>
                  <a:schemeClr val="tx1"/>
                </a:solidFill>
              </a:rPr>
              <a:t>нейронаук</a:t>
            </a:r>
            <a:r>
              <a:rPr lang="ru-RU" sz="600" dirty="0">
                <a:solidFill>
                  <a:schemeClr val="tx1"/>
                </a:solidFill>
              </a:rPr>
              <a:t> и </a:t>
            </a:r>
            <a:r>
              <a:rPr lang="ru-RU" sz="600" dirty="0" smtClean="0">
                <a:solidFill>
                  <a:schemeClr val="tx1"/>
                </a:solidFill>
              </a:rPr>
              <a:t>медицины, </a:t>
            </a:r>
            <a:r>
              <a:rPr lang="ru-RU" sz="600" dirty="0">
                <a:solidFill>
                  <a:schemeClr val="tx1"/>
                </a:solidFill>
              </a:rPr>
              <a:t>Новосибирск, Россия</a:t>
            </a:r>
            <a:endParaRPr lang="ru-RU" sz="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980728"/>
            <a:ext cx="21602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Резюме.</a:t>
            </a: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Многофакторная природа болезни Альцгеймера (БА) нуждается в применении полифункциональных терапевтических средствах или комбинации лекарственных воздействий (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Bjørklund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2019;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Kuang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2020)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ru-RU" sz="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kumimoji="0" lang="ru-RU" sz="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Такие свойства есть у 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дисахарида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обладающей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мультаргетным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действием (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Pupyshev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2022), главным из которых является 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mTOR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-независимая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аутофагия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и показавшая  эффективность в торможении ряда моделей экспериментальной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нейродегенерации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и, в частности, БА (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Sarkar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2013; 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Khalifeh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2020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Исследуются разные режимы лечения, включающие вариации концентрации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(1 – 5 %) (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Chen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2015;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He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2015;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Jing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2019), модуляцию длительности и периодичности лечения, включая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интермиттирующий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режим терапии (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Zaltzman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2020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сочетание с другими препаратами и т.д. Наиболее распространенным вариантом лечения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трегалозой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является питье в виде 2 %го раствора и в течение нескольких недель (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Schaeffer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2012,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He et al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2015). 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связи с перспективами  трансляционного применения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мы исследовали терапевтический эффект разных доз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 непрерывном и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интермиттирующем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режимах лечения фармакологической модели БА у мышей. </a:t>
            </a:r>
            <a:endParaRPr kumimoji="0" lang="ru-RU" sz="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БА моделировали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внутрижелудочковой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инъекцией агрегированного фрагмента 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Aβ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25-35 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мышам линии С57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Bl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/6. Сформировали следующие группы мышей: 1. Контроль (введение воды). 2. Модель БА (введение </a:t>
            </a:r>
            <a:r>
              <a:rPr kumimoji="0" lang="en-US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Aβ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25-35). 3. Модель БА + питье 2 %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14 дней. 4. Модель БА + питье 4 %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14 дней. 5. Модель БА + питье 4 %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через день, 14 дней. </a:t>
            </a:r>
            <a:endParaRPr kumimoji="0" lang="ru-RU" sz="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Интересовало влияние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на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аутофагию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оцениваемую по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иммуногистохимии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(ИГХ) маркера 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LC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3-</a:t>
            </a:r>
            <a:r>
              <a:rPr kumimoji="0" lang="en-US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II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гиппокампе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Трегалоза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активировала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аутофагию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 максимальным эффектом для 4 %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При этом активировалась и транскрипция генов </a:t>
            </a:r>
            <a:r>
              <a:rPr kumimoji="0" lang="ru-RU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аутофагии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Atg8, Becn1 и </a:t>
            </a:r>
            <a:r>
              <a:rPr kumimoji="0" lang="en-US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Park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 Во всех группах лечения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трегалозой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резко снижалась ИГХ экспрессия патогенного </a:t>
            </a:r>
            <a:r>
              <a:rPr kumimoji="0" lang="en-US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Aβ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связанного с глубиной нейротоксического процесса.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Трегалоза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существенно ослабляла воспалительный процесс в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гиппокампе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тестируемый по маркеру </a:t>
            </a:r>
            <a:r>
              <a:rPr kumimoji="0" lang="en-US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Iba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1, причем сопоставимо с действием активатора </a:t>
            </a:r>
            <a:r>
              <a:rPr kumimoji="0" lang="en-US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mTOR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-зависимой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аутофагии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рапамицина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Трегалоза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вызывала тенденцию  восстановления плотности нейронов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гиппокампа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выявляемой окраской по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Нисслю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 С помощью теста памяти страха (УРПИ) оценивали когнитивные нарушения модели и их устранение с помощью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Все варианты лечения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трегалозой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приводили к восстановлению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когниции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функциональной активности нейронов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гиппокампа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с максимальным эффектом для 4 %  </a:t>
            </a:r>
            <a:r>
              <a:rPr kumimoji="0" lang="ru-RU" altLang="ja-JP" sz="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altLang="ja-JP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Основываясь на предыдущих исследованиях, полагаем, возможно усилении</a:t>
            </a:r>
            <a:r>
              <a:rPr kumimoji="0" lang="ru-RU" altLang="ja-JP" sz="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терапевтического действия </a:t>
            </a:r>
            <a:r>
              <a:rPr kumimoji="0" lang="ru-RU" altLang="ja-JP" sz="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трегалозы</a:t>
            </a:r>
            <a:r>
              <a:rPr kumimoji="0" lang="ru-RU" altLang="ja-JP" sz="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ее комбинацией с </a:t>
            </a:r>
            <a:r>
              <a:rPr kumimoji="0" lang="ru-RU" altLang="ja-JP" sz="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рапамицином</a:t>
            </a:r>
            <a:r>
              <a:rPr kumimoji="0" lang="ru-RU" altLang="ja-JP" sz="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endParaRPr kumimoji="0" lang="ru-RU" altLang="ja-JP" sz="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57014"/>
            <a:ext cx="21602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00" b="1" dirty="0" smtClean="0"/>
              <a:t>Введение</a:t>
            </a:r>
            <a:r>
              <a:rPr lang="ru-RU" sz="500" dirty="0" smtClean="0"/>
              <a:t>.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показала эффективность в торможении экспериментальной </a:t>
            </a:r>
            <a:r>
              <a:rPr lang="ru-RU" sz="500" dirty="0" err="1" smtClean="0"/>
              <a:t>нейродегенерации</a:t>
            </a:r>
            <a:r>
              <a:rPr lang="ru-RU" sz="500" dirty="0" smtClean="0"/>
              <a:t> (</a:t>
            </a:r>
            <a:r>
              <a:rPr lang="en-US" sz="500" dirty="0" err="1" smtClean="0"/>
              <a:t>Sarkar</a:t>
            </a:r>
            <a:r>
              <a:rPr lang="en-US" sz="500" dirty="0" smtClean="0"/>
              <a:t> et al., 2013; </a:t>
            </a:r>
            <a:r>
              <a:rPr lang="ru-RU" sz="500" dirty="0" err="1" smtClean="0"/>
              <a:t>Pupyshev</a:t>
            </a:r>
            <a:r>
              <a:rPr lang="ru-RU" sz="500" dirty="0" smtClean="0"/>
              <a:t> </a:t>
            </a:r>
            <a:r>
              <a:rPr lang="ru-RU" sz="500" dirty="0" err="1" smtClean="0"/>
              <a:t>et</a:t>
            </a:r>
            <a:r>
              <a:rPr lang="ru-RU" sz="500" dirty="0" smtClean="0"/>
              <a:t> </a:t>
            </a:r>
            <a:r>
              <a:rPr lang="ru-RU" sz="500" dirty="0" err="1" smtClean="0"/>
              <a:t>al</a:t>
            </a:r>
            <a:r>
              <a:rPr lang="ru-RU" sz="500" dirty="0" smtClean="0"/>
              <a:t>., 2022). Основными терапевтическими эффектами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являются активация</a:t>
            </a:r>
            <a:r>
              <a:rPr lang="en-US" sz="500" dirty="0" smtClean="0"/>
              <a:t> </a:t>
            </a:r>
            <a:r>
              <a:rPr lang="en-US" sz="500" dirty="0" err="1" smtClean="0"/>
              <a:t>mTOR</a:t>
            </a:r>
            <a:r>
              <a:rPr lang="en-US" sz="500" dirty="0" smtClean="0"/>
              <a:t>-</a:t>
            </a:r>
            <a:r>
              <a:rPr lang="ru-RU" sz="500" dirty="0" smtClean="0"/>
              <a:t>независимой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, </a:t>
            </a:r>
            <a:r>
              <a:rPr lang="ru-RU" sz="500" dirty="0" err="1" smtClean="0"/>
              <a:t>шапероноподобное</a:t>
            </a:r>
            <a:r>
              <a:rPr lang="ru-RU" sz="500" dirty="0" smtClean="0"/>
              <a:t> действие, </a:t>
            </a:r>
            <a:r>
              <a:rPr lang="ru-RU" sz="500" dirty="0" err="1" smtClean="0"/>
              <a:t>антиоксидантный</a:t>
            </a:r>
            <a:r>
              <a:rPr lang="ru-RU" sz="500" dirty="0" smtClean="0"/>
              <a:t> и противовоспалительный эффекты (показаны на </a:t>
            </a:r>
            <a:r>
              <a:rPr lang="ru-RU" sz="500" b="1" dirty="0" smtClean="0"/>
              <a:t>рисунке</a:t>
            </a:r>
            <a:r>
              <a:rPr lang="ru-RU" sz="500" dirty="0" smtClean="0"/>
              <a:t> ниже). В экспериментальной терапии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используются разные  способы введения (алиментарный, внутрибрюшинный внутривенный), разные  дозы введения, продолжительности введения, периодичность введения и т.д. (Н</a:t>
            </a:r>
            <a:r>
              <a:rPr lang="en-US" sz="500" dirty="0" err="1" smtClean="0"/>
              <a:t>osseinpour</a:t>
            </a:r>
            <a:r>
              <a:rPr lang="ru-RU" sz="500" dirty="0" smtClean="0"/>
              <a:t>-</a:t>
            </a:r>
            <a:r>
              <a:rPr lang="en-US" sz="500" dirty="0" err="1" smtClean="0"/>
              <a:t>Moghaddam</a:t>
            </a:r>
            <a:r>
              <a:rPr lang="en-US" sz="500" dirty="0" smtClean="0"/>
              <a:t> et al</a:t>
            </a:r>
            <a:r>
              <a:rPr lang="ru-RU" sz="500" dirty="0" smtClean="0"/>
              <a:t>., 2018). Наиболее разработано потребление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с питьем в виде 2 % раствора. Есть основания считать, что увеличение концентрации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может повысить ее эффективность, однако </a:t>
            </a:r>
            <a:r>
              <a:rPr lang="ru-RU" sz="500" dirty="0" err="1" smtClean="0"/>
              <a:t>гиперстимуляция</a:t>
            </a:r>
            <a:r>
              <a:rPr lang="ru-RU" sz="500" dirty="0" smtClean="0"/>
              <a:t>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может  быть губительной для нейронов (</a:t>
            </a:r>
            <a:r>
              <a:rPr lang="en-US" sz="500" dirty="0" smtClean="0"/>
              <a:t>Yan et al</a:t>
            </a:r>
            <a:r>
              <a:rPr lang="ru-RU" sz="500" dirty="0" smtClean="0"/>
              <a:t>., 2019). </a:t>
            </a:r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endParaRPr lang="ru-RU" sz="400" dirty="0" smtClean="0"/>
          </a:p>
          <a:p>
            <a:pPr algn="just"/>
            <a:r>
              <a:rPr lang="ru-RU" sz="500" b="1" dirty="0" smtClean="0"/>
              <a:t>Цель</a:t>
            </a:r>
            <a:r>
              <a:rPr lang="ru-RU" sz="500" b="1" dirty="0"/>
              <a:t>.</a:t>
            </a:r>
            <a:r>
              <a:rPr lang="ru-RU" sz="500" dirty="0"/>
              <a:t>  Установить зависимость терапевтического эффекта </a:t>
            </a:r>
            <a:r>
              <a:rPr lang="ru-RU" sz="500" dirty="0" err="1"/>
              <a:t>трегалозы</a:t>
            </a:r>
            <a:r>
              <a:rPr lang="ru-RU" sz="500" dirty="0"/>
              <a:t> от дозы и периодичности ее алиментарного потребления в отношении фармакологической модели болезни Альцгеймера (БА).</a:t>
            </a:r>
          </a:p>
          <a:p>
            <a:pPr algn="just"/>
            <a:r>
              <a:rPr lang="ru-RU" sz="500" b="1" dirty="0"/>
              <a:t>Методы</a:t>
            </a:r>
            <a:r>
              <a:rPr lang="ru-RU" sz="500" dirty="0"/>
              <a:t>. Использованы самцы мышей линии C57Bl/6. Моделирование БА вызывали </a:t>
            </a:r>
            <a:r>
              <a:rPr lang="ru-RU" sz="500" dirty="0" err="1"/>
              <a:t>внутрижелудочковым</a:t>
            </a:r>
            <a:r>
              <a:rPr lang="ru-RU" sz="500" dirty="0"/>
              <a:t> введением в мозг агрегированного фрагмента </a:t>
            </a:r>
            <a:r>
              <a:rPr lang="ru-RU" sz="500" dirty="0" err="1" smtClean="0"/>
              <a:t>амилоида-β </a:t>
            </a:r>
            <a:r>
              <a:rPr lang="ru-RU" sz="500" dirty="0" smtClean="0"/>
              <a:t>Aβ25-35 </a:t>
            </a:r>
            <a:r>
              <a:rPr lang="ru-RU" sz="500" dirty="0"/>
              <a:t>(</a:t>
            </a:r>
            <a:r>
              <a:rPr lang="ru-RU" sz="500" dirty="0" err="1"/>
              <a:t>Park</a:t>
            </a:r>
            <a:r>
              <a:rPr lang="ru-RU" sz="500" dirty="0"/>
              <a:t> </a:t>
            </a:r>
            <a:r>
              <a:rPr lang="ru-RU" sz="500" dirty="0" err="1"/>
              <a:t>et</a:t>
            </a:r>
            <a:r>
              <a:rPr lang="ru-RU" sz="500" dirty="0"/>
              <a:t> </a:t>
            </a:r>
            <a:r>
              <a:rPr lang="ru-RU" sz="500" dirty="0" err="1"/>
              <a:t>al</a:t>
            </a:r>
            <a:r>
              <a:rPr lang="ru-RU" sz="500" dirty="0"/>
              <a:t>., 2011). Через 2 дня начинали лечение </a:t>
            </a:r>
            <a:r>
              <a:rPr lang="ru-RU" sz="500" dirty="0" err="1"/>
              <a:t>трегалозой</a:t>
            </a:r>
            <a:r>
              <a:rPr lang="ru-RU" sz="500" dirty="0"/>
              <a:t> в течение 14 дней в следующих режимах: 2 % и 4 %  </a:t>
            </a:r>
            <a:r>
              <a:rPr lang="ru-RU" sz="500" dirty="0" err="1"/>
              <a:t>трегалоза</a:t>
            </a:r>
            <a:r>
              <a:rPr lang="ru-RU" sz="500" dirty="0"/>
              <a:t> </a:t>
            </a:r>
            <a:r>
              <a:rPr lang="ru-RU" sz="500" dirty="0" smtClean="0"/>
              <a:t>в питье ежедневно </a:t>
            </a:r>
            <a:r>
              <a:rPr lang="ru-RU" sz="500" dirty="0"/>
              <a:t>и 4 % </a:t>
            </a:r>
            <a:r>
              <a:rPr lang="ru-RU" sz="500" dirty="0" err="1"/>
              <a:t>трегалоза</a:t>
            </a:r>
            <a:r>
              <a:rPr lang="ru-RU" sz="500" dirty="0"/>
              <a:t> через день. </a:t>
            </a:r>
            <a:r>
              <a:rPr lang="ru-RU" sz="500" dirty="0" smtClean="0"/>
              <a:t> Тестирование маркеров проводили</a:t>
            </a:r>
            <a:r>
              <a:rPr lang="en-US" sz="500" dirty="0" smtClean="0"/>
              <a:t> </a:t>
            </a:r>
            <a:r>
              <a:rPr lang="ru-RU" sz="500" dirty="0" smtClean="0"/>
              <a:t>методами  </a:t>
            </a:r>
            <a:r>
              <a:rPr lang="ru-RU" sz="500" dirty="0" err="1" smtClean="0"/>
              <a:t>иммуногистохимии</a:t>
            </a:r>
            <a:r>
              <a:rPr lang="ru-RU" sz="500" dirty="0" smtClean="0"/>
              <a:t>  (</a:t>
            </a:r>
            <a:r>
              <a:rPr lang="en-US" sz="500" dirty="0" err="1" smtClean="0"/>
              <a:t>Tikhonova</a:t>
            </a:r>
            <a:r>
              <a:rPr lang="en-US" sz="500" dirty="0" smtClean="0"/>
              <a:t> et al., 2017).</a:t>
            </a:r>
            <a:endParaRPr lang="ru-RU" sz="500" dirty="0" smtClean="0"/>
          </a:p>
        </p:txBody>
      </p:sp>
      <p:pic>
        <p:nvPicPr>
          <p:cNvPr id="11266" name="Picture 2" descr="E:\Флэшка Саша 2022\Статья дозы тре\Рис\Amiloid CA1 r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09120"/>
            <a:ext cx="1656184" cy="16099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27784" y="6093296"/>
            <a:ext cx="1728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/>
              <a:t>Рисунок </a:t>
            </a:r>
            <a:r>
              <a:rPr lang="ru-RU" sz="400" dirty="0" smtClean="0"/>
              <a:t>3.  </a:t>
            </a:r>
            <a:r>
              <a:rPr lang="ru-RU" sz="400" dirty="0"/>
              <a:t>Влияние </a:t>
            </a:r>
            <a:r>
              <a:rPr lang="ru-RU" sz="400" dirty="0" err="1"/>
              <a:t>трегалозы</a:t>
            </a:r>
            <a:r>
              <a:rPr lang="ru-RU" sz="400" dirty="0"/>
              <a:t> на накопление </a:t>
            </a:r>
            <a:r>
              <a:rPr lang="ru-RU" sz="400" dirty="0" err="1"/>
              <a:t>Aβ </a:t>
            </a:r>
            <a:r>
              <a:rPr lang="ru-RU" sz="400" dirty="0"/>
              <a:t>во фронтальной коре </a:t>
            </a:r>
            <a:r>
              <a:rPr lang="ru-RU" sz="400" dirty="0" smtClean="0"/>
              <a:t> и </a:t>
            </a:r>
            <a:r>
              <a:rPr lang="ru-RU" sz="400" dirty="0" err="1" smtClean="0"/>
              <a:t>гиппокампе</a:t>
            </a:r>
            <a:r>
              <a:rPr lang="ru-RU" sz="400" dirty="0" smtClean="0"/>
              <a:t> мозга </a:t>
            </a:r>
            <a:r>
              <a:rPr lang="ru-RU" sz="400" dirty="0"/>
              <a:t>мышей линии C57Bl/6J с введением Aβ25-35.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2276872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/>
              <a:t>Рисунок </a:t>
            </a:r>
            <a:r>
              <a:rPr lang="ru-RU" sz="400" dirty="0" smtClean="0"/>
              <a:t>4. </a:t>
            </a:r>
            <a:r>
              <a:rPr lang="ru-RU" sz="400" dirty="0"/>
              <a:t>Влияние </a:t>
            </a:r>
            <a:r>
              <a:rPr lang="ru-RU" sz="400" dirty="0" err="1"/>
              <a:t>трегалозы</a:t>
            </a:r>
            <a:r>
              <a:rPr lang="ru-RU" sz="400" dirty="0"/>
              <a:t> на </a:t>
            </a:r>
            <a:r>
              <a:rPr lang="ru-RU" sz="400" dirty="0" smtClean="0"/>
              <a:t>экспрессию маркера </a:t>
            </a:r>
            <a:r>
              <a:rPr lang="ru-RU" sz="400" dirty="0" err="1" smtClean="0"/>
              <a:t>микроглии</a:t>
            </a:r>
            <a:r>
              <a:rPr lang="ru-RU" sz="400" dirty="0" smtClean="0"/>
              <a:t>  </a:t>
            </a:r>
            <a:r>
              <a:rPr lang="ru-RU" sz="400" dirty="0"/>
              <a:t>белка I</a:t>
            </a:r>
            <a:r>
              <a:rPr lang="en-US" sz="400" dirty="0" err="1"/>
              <a:t>ba</a:t>
            </a:r>
            <a:r>
              <a:rPr lang="ru-RU" sz="400" dirty="0"/>
              <a:t>-1 </a:t>
            </a:r>
            <a:r>
              <a:rPr lang="ru-RU" sz="400" dirty="0" smtClean="0"/>
              <a:t>во фронтальной коре и </a:t>
            </a:r>
            <a:r>
              <a:rPr lang="ru-RU" sz="400" dirty="0" err="1" smtClean="0"/>
              <a:t>гиппокампе</a:t>
            </a:r>
            <a:r>
              <a:rPr lang="ru-RU" sz="400" dirty="0" smtClean="0"/>
              <a:t> мозга </a:t>
            </a:r>
            <a:r>
              <a:rPr lang="ru-RU" sz="400" dirty="0"/>
              <a:t>мышей линии C57Bl/6J с введением Aβ25-35.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4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Моделирование БА резко повышало уровень </a:t>
            </a:r>
            <a:r>
              <a:rPr lang="ru-RU" sz="500" dirty="0" err="1" smtClean="0"/>
              <a:t>Aβ </a:t>
            </a:r>
            <a:r>
              <a:rPr lang="ru-RU" sz="500" dirty="0" smtClean="0"/>
              <a:t>во фронтальной коре и </a:t>
            </a:r>
            <a:r>
              <a:rPr lang="ru-RU" sz="500" dirty="0" err="1" smtClean="0"/>
              <a:t>гиппокампе</a:t>
            </a:r>
            <a:r>
              <a:rPr lang="ru-RU" sz="500" dirty="0" smtClean="0"/>
              <a:t>. Все режимы аппликации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вызывали выраженное снижение уровня </a:t>
            </a:r>
            <a:r>
              <a:rPr lang="ru-RU" sz="500" dirty="0" err="1" smtClean="0"/>
              <a:t>Aβ </a:t>
            </a:r>
            <a:r>
              <a:rPr lang="ru-RU" sz="500" dirty="0" smtClean="0"/>
              <a:t>во всех исследованных отделах мозга.</a:t>
            </a:r>
            <a:endParaRPr lang="ru-RU" sz="500" dirty="0"/>
          </a:p>
        </p:txBody>
      </p:sp>
      <p:pic>
        <p:nvPicPr>
          <p:cNvPr id="11268" name="Picture 4" descr="E:\Флэшка Саша 2022\Статья дозы тре\Рис\Nissle CA1 o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794"/>
            <a:ext cx="1440160" cy="1443161"/>
          </a:xfrm>
          <a:prstGeom prst="rect">
            <a:avLst/>
          </a:prstGeom>
          <a:noFill/>
        </p:spPr>
      </p:pic>
      <p:pic>
        <p:nvPicPr>
          <p:cNvPr id="11269" name="Picture 5" descr="E:\Флэшка Саша 2022\Статья дозы тре\Рис\Iba-1 CA1 or 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1299445" cy="144016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44008" y="24928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Моделирование БА резко повышало  экспрессию белка I</a:t>
            </a:r>
            <a:r>
              <a:rPr lang="en-US" sz="500" dirty="0" err="1" smtClean="0"/>
              <a:t>ba</a:t>
            </a:r>
            <a:r>
              <a:rPr lang="ru-RU" sz="500" dirty="0" smtClean="0"/>
              <a:t>-1  в коре и </a:t>
            </a:r>
            <a:r>
              <a:rPr lang="ru-RU" sz="500" dirty="0" err="1" smtClean="0"/>
              <a:t>гиппокампе</a:t>
            </a:r>
            <a:r>
              <a:rPr lang="ru-RU" sz="500" dirty="0" smtClean="0"/>
              <a:t> мозга, а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в разных режимах аппликации нормализовала уровень этого белка во всех отделах мозга. </a:t>
            </a:r>
            <a:endParaRPr lang="ru-RU" sz="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436510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 smtClean="0"/>
              <a:t>Рисунок 5. Влияние </a:t>
            </a:r>
            <a:r>
              <a:rPr lang="ru-RU" sz="400" dirty="0" err="1" smtClean="0"/>
              <a:t>трегалозы</a:t>
            </a:r>
            <a:r>
              <a:rPr lang="ru-RU" sz="400" dirty="0" smtClean="0"/>
              <a:t> на окраску нейронов по </a:t>
            </a:r>
            <a:r>
              <a:rPr lang="ru-RU" sz="400" dirty="0" err="1" smtClean="0"/>
              <a:t>Нисслю</a:t>
            </a:r>
            <a:r>
              <a:rPr lang="ru-RU" sz="400" dirty="0" smtClean="0"/>
              <a:t> во фронтальной  коре </a:t>
            </a:r>
            <a:r>
              <a:rPr lang="ru-RU" sz="400" dirty="0" err="1" smtClean="0"/>
              <a:t>гиппокампе</a:t>
            </a:r>
            <a:r>
              <a:rPr lang="ru-RU" sz="400" dirty="0" smtClean="0"/>
              <a:t> мозга мышей линии C57Bl/6J с инъекцией Aβ25-35</a:t>
            </a:r>
            <a:endParaRPr lang="ru-RU" sz="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16016" y="45811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Действие </a:t>
            </a:r>
            <a:r>
              <a:rPr lang="ru-RU" sz="500" dirty="0" err="1" smtClean="0"/>
              <a:t>нейротоксина</a:t>
            </a:r>
            <a:r>
              <a:rPr lang="ru-RU" sz="500" dirty="0" smtClean="0"/>
              <a:t> Aβ25-35 вызывало  достоверное  снижение окраски (гибель) нейронов  во фронтальной коре и СА1 отделе </a:t>
            </a:r>
            <a:r>
              <a:rPr lang="ru-RU" sz="500" dirty="0" err="1" smtClean="0"/>
              <a:t>гиппокампа</a:t>
            </a:r>
            <a:r>
              <a:rPr lang="ru-RU" sz="500" dirty="0" smtClean="0"/>
              <a:t>, а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в целом оказывала восстанавливающее действие. </a:t>
            </a:r>
            <a:endParaRPr lang="ru-RU" sz="500" dirty="0"/>
          </a:p>
        </p:txBody>
      </p:sp>
      <p:pic>
        <p:nvPicPr>
          <p:cNvPr id="11270" name="Picture 6" descr="E:\Флэшка Саша 2022\Статья дозы тре\Рис\УРПИ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96752"/>
            <a:ext cx="1728192" cy="104689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660232" y="2348880"/>
            <a:ext cx="23042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/>
              <a:t>Рисунок  6. </a:t>
            </a:r>
            <a:r>
              <a:rPr lang="ru-RU" sz="400" dirty="0" smtClean="0"/>
              <a:t>Влияние </a:t>
            </a:r>
            <a:r>
              <a:rPr lang="ru-RU" sz="400" dirty="0" err="1" smtClean="0"/>
              <a:t>трегалозы</a:t>
            </a:r>
            <a:r>
              <a:rPr lang="ru-RU" sz="400" dirty="0" smtClean="0"/>
              <a:t> на когнитивную активность в тесте «памяти страха»  у мышей линии C57Bl/6J с введением  Aβ25-35.</a:t>
            </a:r>
          </a:p>
          <a:p>
            <a:r>
              <a:rPr lang="ru-RU" sz="300" dirty="0"/>
              <a:t>Примечание. Белые столбцы – латентное время захода в темный отсек на стадии обучения, синие столбцы – латентное время захода в темный отсек при тестировании памяти о страхе (через 1 сутки).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0232" y="2708920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Моделирование БА не влияло на  исследовательскую активность  мышей, однако в последующем испытании резко снижало латентный период  перехода в   темный</a:t>
            </a:r>
            <a:r>
              <a:rPr lang="ru-RU" sz="500" dirty="0"/>
              <a:t> </a:t>
            </a:r>
            <a:r>
              <a:rPr lang="ru-RU" sz="500" dirty="0" smtClean="0"/>
              <a:t>(опасный) отсек.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восстанавливала этот латентный период, причем эффект  обнаруживал </a:t>
            </a:r>
            <a:r>
              <a:rPr lang="ru-RU" sz="500" dirty="0" err="1" smtClean="0"/>
              <a:t>дозозависимость</a:t>
            </a:r>
            <a:r>
              <a:rPr lang="ru-RU" sz="500" dirty="0" smtClean="0"/>
              <a:t> с максимальным действием 4 %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4329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/>
          <p:cNvPicPr/>
          <p:nvPr/>
        </p:nvPicPr>
        <p:blipFill>
          <a:blip r:embed="rId7" cstate="print"/>
          <a:stretch/>
        </p:blipFill>
        <p:spPr>
          <a:xfrm>
            <a:off x="467544" y="764704"/>
            <a:ext cx="504056" cy="288032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6660232" y="3429000"/>
            <a:ext cx="21602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Выводы</a:t>
            </a:r>
          </a:p>
          <a:p>
            <a:pPr algn="ctr"/>
            <a:endParaRPr lang="ru-RU" sz="600" dirty="0" smtClean="0"/>
          </a:p>
          <a:p>
            <a:r>
              <a:rPr lang="ru-RU" sz="500" dirty="0" smtClean="0"/>
              <a:t>1. Стимуляция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 алиментарным потреблением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в мозге/</a:t>
            </a:r>
            <a:r>
              <a:rPr lang="ru-RU" sz="500" dirty="0" err="1" smtClean="0"/>
              <a:t>гиппокампе</a:t>
            </a:r>
            <a:r>
              <a:rPr lang="ru-RU" sz="500" dirty="0" smtClean="0"/>
              <a:t> мышей линии C57Bl/6 зависит от концентрации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и максимальна для 4 % раствора препарата.</a:t>
            </a:r>
          </a:p>
          <a:p>
            <a:r>
              <a:rPr lang="ru-RU" sz="500" dirty="0" smtClean="0"/>
              <a:t>2. Моделирование БА </a:t>
            </a:r>
            <a:r>
              <a:rPr lang="ru-RU" sz="500" dirty="0" err="1" smtClean="0"/>
              <a:t>внутрижелудочковым</a:t>
            </a:r>
            <a:r>
              <a:rPr lang="ru-RU" sz="500" dirty="0" smtClean="0"/>
              <a:t> введением  фрагмента Aβ25-35 резко повышает уровень </a:t>
            </a:r>
            <a:r>
              <a:rPr lang="ru-RU" sz="500" dirty="0" err="1" smtClean="0"/>
              <a:t>Aβ </a:t>
            </a:r>
            <a:r>
              <a:rPr lang="ru-RU" sz="500" dirty="0" smtClean="0"/>
              <a:t>в мозге, а лечение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в различных режимах оказывает выраженное нормализующее действие.</a:t>
            </a:r>
          </a:p>
          <a:p>
            <a:r>
              <a:rPr lang="ru-RU" sz="500" dirty="0" smtClean="0"/>
              <a:t>3. Подобно, у мышей с введением Aβ25-35 значительно возрастает уровень маркера </a:t>
            </a:r>
            <a:r>
              <a:rPr lang="ru-RU" sz="500" dirty="0" err="1" smtClean="0"/>
              <a:t>микроглии</a:t>
            </a:r>
            <a:r>
              <a:rPr lang="ru-RU" sz="500" dirty="0" smtClean="0"/>
              <a:t> Iba-1. Все режимы потребления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существенно подавляют </a:t>
            </a:r>
            <a:r>
              <a:rPr lang="ru-RU" sz="500" dirty="0" err="1" smtClean="0"/>
              <a:t>нейровоспаление</a:t>
            </a:r>
            <a:r>
              <a:rPr lang="ru-RU" sz="500" dirty="0" smtClean="0"/>
              <a:t>.</a:t>
            </a:r>
          </a:p>
          <a:p>
            <a:r>
              <a:rPr lang="ru-RU" sz="500" dirty="0" smtClean="0"/>
              <a:t>4. Моделирование БА резко снижает способность  мышей к ассоциативному обучению в тесте "памяти страха".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вызывает выраженное восстановление </a:t>
            </a:r>
            <a:r>
              <a:rPr lang="ru-RU" sz="500" dirty="0" err="1" smtClean="0"/>
              <a:t>когниции</a:t>
            </a:r>
            <a:r>
              <a:rPr lang="ru-RU" sz="500" dirty="0" smtClean="0"/>
              <a:t> в тесте «памяти страха», максимально для 4 %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. </a:t>
            </a:r>
          </a:p>
          <a:p>
            <a:r>
              <a:rPr lang="ru-RU" sz="500" dirty="0" smtClean="0"/>
              <a:t>5. Основываясь на результатах  максимальной стимуляции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 и восстановления </a:t>
            </a:r>
            <a:r>
              <a:rPr lang="ru-RU" sz="500" dirty="0" err="1" smtClean="0"/>
              <a:t>когниции</a:t>
            </a:r>
            <a:r>
              <a:rPr lang="ru-RU" sz="500" dirty="0" smtClean="0"/>
              <a:t> у мышей с моделируемой БА, а также  стабильном  </a:t>
            </a:r>
            <a:r>
              <a:rPr lang="ru-RU" sz="500" dirty="0" err="1" smtClean="0"/>
              <a:t>протективном</a:t>
            </a:r>
            <a:r>
              <a:rPr lang="ru-RU" sz="500" dirty="0" smtClean="0"/>
              <a:t> действии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на ослабление накопления </a:t>
            </a:r>
            <a:r>
              <a:rPr lang="ru-RU" sz="500" dirty="0" err="1" smtClean="0"/>
              <a:t>Aβ </a:t>
            </a:r>
            <a:r>
              <a:rPr lang="ru-RU" sz="500" dirty="0" smtClean="0"/>
              <a:t>в мозге  и </a:t>
            </a:r>
            <a:r>
              <a:rPr lang="ru-RU" sz="500" dirty="0" err="1" smtClean="0"/>
              <a:t>нейровоспаления</a:t>
            </a:r>
            <a:r>
              <a:rPr lang="ru-RU" sz="500" dirty="0" smtClean="0"/>
              <a:t>, можно отметить, что 4 % </a:t>
            </a:r>
          </a:p>
          <a:p>
            <a:r>
              <a:rPr lang="ru-RU" sz="500" dirty="0" err="1" smtClean="0"/>
              <a:t>трегалоза</a:t>
            </a:r>
            <a:r>
              <a:rPr lang="ru-RU" sz="500" dirty="0" smtClean="0"/>
              <a:t> обладает терапевтическим преимуществом в сравнении с 2 % раствором и 4 %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в </a:t>
            </a:r>
            <a:r>
              <a:rPr lang="ru-RU" sz="500" dirty="0" err="1" smtClean="0"/>
              <a:t>интермиттирующем</a:t>
            </a:r>
            <a:r>
              <a:rPr lang="ru-RU" sz="500" dirty="0" smtClean="0"/>
              <a:t> режиме. </a:t>
            </a:r>
          </a:p>
          <a:p>
            <a:endParaRPr lang="ru-RU" sz="500" dirty="0" smtClean="0"/>
          </a:p>
          <a:p>
            <a:r>
              <a:rPr lang="ru-RU" sz="500" dirty="0" smtClean="0"/>
              <a:t>Полученные результаты имеют значение  также для трансляционного перехода к лечению пациентов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в клинике. В этом плане осуществляется  сотрудничество с  Научным центром психического здоровья (Москва), с которым подготовлены и уже имеются совместные публикации по данной проблеме. </a:t>
            </a:r>
            <a:endParaRPr lang="ru-RU" sz="500" dirty="0"/>
          </a:p>
        </p:txBody>
      </p:sp>
      <p:sp>
        <p:nvSpPr>
          <p:cNvPr id="79" name="TextBox 78"/>
          <p:cNvSpPr txBox="1"/>
          <p:nvPr/>
        </p:nvSpPr>
        <p:spPr>
          <a:xfrm>
            <a:off x="6660232" y="5661248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" b="1" dirty="0" smtClean="0"/>
              <a:t>Благодарности</a:t>
            </a:r>
          </a:p>
          <a:p>
            <a:pPr algn="ctr"/>
            <a:endParaRPr lang="ru-RU" sz="500" b="1" dirty="0" smtClean="0"/>
          </a:p>
          <a:p>
            <a:r>
              <a:rPr lang="ru-RU" sz="500" dirty="0" smtClean="0"/>
              <a:t>Работа выполнена при финансовой поддержке гранта  РНФ  № 23-25-00393.</a:t>
            </a:r>
            <a:endParaRPr lang="ru-RU" sz="500" dirty="0"/>
          </a:p>
        </p:txBody>
      </p:sp>
      <p:pic>
        <p:nvPicPr>
          <p:cNvPr id="80" name="Рисунок 79"/>
          <p:cNvPicPr/>
          <p:nvPr/>
        </p:nvPicPr>
        <p:blipFill>
          <a:blip r:embed="rId8" cstate="print"/>
          <a:stretch/>
        </p:blipFill>
        <p:spPr>
          <a:xfrm>
            <a:off x="323528" y="4365104"/>
            <a:ext cx="1944216" cy="1584176"/>
          </a:xfrm>
          <a:prstGeom prst="rect">
            <a:avLst/>
          </a:prstGeom>
          <a:ln>
            <a:noFill/>
          </a:ln>
        </p:spPr>
      </p:pic>
      <p:sp>
        <p:nvSpPr>
          <p:cNvPr id="81" name="TextBox 80"/>
          <p:cNvSpPr txBox="1"/>
          <p:nvPr/>
        </p:nvSpPr>
        <p:spPr>
          <a:xfrm>
            <a:off x="1043608" y="76470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spc="-1" dirty="0" err="1" smtClean="0">
                <a:solidFill>
                  <a:srgbClr val="00000A"/>
                </a:solidFill>
                <a:latin typeface="Times New Roman"/>
                <a:ea typeface="Times New Roman"/>
              </a:rPr>
              <a:t>Tрегалоза</a:t>
            </a:r>
            <a:r>
              <a:rPr lang="ru-RU" sz="400" spc="-1" dirty="0" smtClean="0">
                <a:solidFill>
                  <a:srgbClr val="00000A"/>
                </a:solidFill>
                <a:latin typeface="Times New Roman"/>
                <a:ea typeface="Times New Roman"/>
              </a:rPr>
              <a:t>  </a:t>
            </a:r>
          </a:p>
          <a:p>
            <a:r>
              <a:rPr lang="ru-RU" sz="400" spc="-1" dirty="0" smtClean="0">
                <a:solidFill>
                  <a:srgbClr val="00000A"/>
                </a:solidFill>
                <a:latin typeface="Times New Roman"/>
                <a:ea typeface="Times New Roman"/>
              </a:rPr>
              <a:t> </a:t>
            </a:r>
            <a:r>
              <a:rPr lang="ru-RU" sz="400" spc="-1" dirty="0" err="1" smtClean="0">
                <a:solidFill>
                  <a:srgbClr val="00000A"/>
                </a:solidFill>
                <a:latin typeface="Times New Roman"/>
                <a:ea typeface="Times New Roman"/>
              </a:rPr>
              <a:t>(O-α-D-glucopyranosyl-</a:t>
            </a:r>
            <a:r>
              <a:rPr lang="ru-RU" sz="400" spc="-1" dirty="0" smtClean="0">
                <a:solidFill>
                  <a:srgbClr val="00000A"/>
                </a:solidFill>
                <a:latin typeface="Times New Roman"/>
                <a:ea typeface="Times New Roman"/>
              </a:rPr>
              <a:t>[1→1]</a:t>
            </a:r>
            <a:r>
              <a:rPr lang="ru-RU" sz="400" spc="-1" dirty="0" err="1" smtClean="0">
                <a:solidFill>
                  <a:srgbClr val="00000A"/>
                </a:solidFill>
                <a:latin typeface="Times New Roman"/>
                <a:ea typeface="Times New Roman"/>
              </a:rPr>
              <a:t>-α-D-glucopyranoside</a:t>
            </a:r>
            <a:r>
              <a:rPr lang="ru-RU" sz="400" spc="-1" dirty="0" smtClean="0">
                <a:solidFill>
                  <a:srgbClr val="00000A"/>
                </a:solidFill>
                <a:latin typeface="Times New Roman"/>
                <a:ea typeface="Times New Roman"/>
              </a:rPr>
              <a:t>)</a:t>
            </a:r>
            <a:endParaRPr lang="ru-RU" sz="400" spc="-1" dirty="0"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99792" y="980728"/>
            <a:ext cx="1440160" cy="1440160"/>
          </a:xfrm>
          <a:prstGeom prst="rect">
            <a:avLst/>
          </a:prstGeom>
        </p:spPr>
      </p:pic>
      <p:sp>
        <p:nvSpPr>
          <p:cNvPr id="83" name="TextBox 9"/>
          <p:cNvSpPr txBox="1"/>
          <p:nvPr/>
        </p:nvSpPr>
        <p:spPr>
          <a:xfrm>
            <a:off x="2555776" y="2420888"/>
            <a:ext cx="2016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dirty="0"/>
              <a:t>Рисунок 1.  Влияние </a:t>
            </a:r>
            <a:r>
              <a:rPr lang="ru-RU" sz="400" dirty="0" err="1"/>
              <a:t>трегалозы</a:t>
            </a:r>
            <a:r>
              <a:rPr lang="ru-RU" sz="400" dirty="0"/>
              <a:t> на экспрессию маркера </a:t>
            </a:r>
            <a:r>
              <a:rPr lang="ru-RU" sz="400" dirty="0" err="1"/>
              <a:t>аутофагии</a:t>
            </a:r>
            <a:r>
              <a:rPr lang="ru-RU" sz="400" dirty="0"/>
              <a:t> белка LC3-II во фронтальной коре </a:t>
            </a:r>
            <a:r>
              <a:rPr lang="ru-RU" sz="400" dirty="0" smtClean="0"/>
              <a:t> и </a:t>
            </a:r>
            <a:r>
              <a:rPr lang="ru-RU" sz="400" dirty="0" err="1" smtClean="0"/>
              <a:t>гиппокампе</a:t>
            </a:r>
            <a:r>
              <a:rPr lang="ru-RU" sz="400" dirty="0" smtClean="0"/>
              <a:t> мозга </a:t>
            </a:r>
            <a:r>
              <a:rPr lang="ru-RU" sz="400" dirty="0"/>
              <a:t>мышей линии C57Bl/6J с введением Aβ25-35.</a:t>
            </a:r>
          </a:p>
          <a:p>
            <a:r>
              <a:rPr lang="ru-RU" sz="300" dirty="0" smtClean="0"/>
              <a:t>А </a:t>
            </a:r>
            <a:r>
              <a:rPr lang="ru-RU" sz="300" dirty="0"/>
              <a:t>– Оптическая плотность гранулярной флуоресценции маркера </a:t>
            </a:r>
            <a:r>
              <a:rPr lang="en-US" sz="300" dirty="0"/>
              <a:t>LC</a:t>
            </a:r>
            <a:r>
              <a:rPr lang="ru-RU" sz="300" dirty="0"/>
              <a:t>3-</a:t>
            </a:r>
            <a:r>
              <a:rPr lang="en-US" sz="300" dirty="0"/>
              <a:t>II</a:t>
            </a:r>
            <a:r>
              <a:rPr lang="ru-RU" sz="300" dirty="0"/>
              <a:t> </a:t>
            </a:r>
            <a:r>
              <a:rPr lang="ru-RU" sz="300" dirty="0" smtClean="0"/>
              <a:t> </a:t>
            </a:r>
            <a:r>
              <a:rPr lang="ru-RU" sz="300" dirty="0"/>
              <a:t>Б -  </a:t>
            </a:r>
            <a:r>
              <a:rPr lang="ru-RU" sz="300" dirty="0" err="1"/>
              <a:t>Иммуногистохимия</a:t>
            </a:r>
            <a:r>
              <a:rPr lang="ru-RU" sz="300" dirty="0"/>
              <a:t> </a:t>
            </a:r>
            <a:r>
              <a:rPr lang="en-US" sz="300" dirty="0"/>
              <a:t>LC</a:t>
            </a:r>
            <a:r>
              <a:rPr lang="ru-RU" sz="300" dirty="0"/>
              <a:t>3 </a:t>
            </a:r>
            <a:r>
              <a:rPr lang="en-US" sz="300" dirty="0" smtClean="0"/>
              <a:t>B  </a:t>
            </a:r>
            <a:r>
              <a:rPr lang="ru-RU" sz="300" dirty="0" smtClean="0"/>
              <a:t>коронарных </a:t>
            </a:r>
            <a:r>
              <a:rPr lang="ru-RU" sz="300" dirty="0"/>
              <a:t>срезов. Увеличение 200х.</a:t>
            </a:r>
            <a:endParaRPr lang="ru-RU" sz="300" dirty="0" smtClean="0"/>
          </a:p>
          <a:p>
            <a:r>
              <a:rPr lang="ru-RU" sz="300" dirty="0"/>
              <a:t> </a:t>
            </a:r>
            <a:r>
              <a:rPr lang="ru-RU" sz="300" dirty="0" smtClean="0"/>
              <a:t>Обозначения (здесь и далее): </a:t>
            </a:r>
            <a:r>
              <a:rPr lang="ru-RU" sz="300" dirty="0"/>
              <a:t>* - </a:t>
            </a:r>
            <a:r>
              <a:rPr lang="en-US" sz="300" dirty="0"/>
              <a:t>p</a:t>
            </a:r>
            <a:r>
              <a:rPr lang="ru-RU" sz="300" dirty="0"/>
              <a:t>&lt;0,05; ** - </a:t>
            </a:r>
            <a:r>
              <a:rPr lang="en-US" sz="300" dirty="0"/>
              <a:t>p</a:t>
            </a:r>
            <a:r>
              <a:rPr lang="ru-RU" sz="300" dirty="0"/>
              <a:t>&lt;0,01, *** - </a:t>
            </a:r>
            <a:r>
              <a:rPr lang="en-US" sz="300" dirty="0"/>
              <a:t>p</a:t>
            </a:r>
            <a:r>
              <a:rPr lang="ru-RU" sz="300" dirty="0"/>
              <a:t>&lt;0,001 по сравнению </a:t>
            </a:r>
            <a:r>
              <a:rPr lang="en-US" sz="300" dirty="0"/>
              <a:t>c H</a:t>
            </a:r>
            <a:r>
              <a:rPr lang="ru-RU" sz="300" dirty="0"/>
              <a:t>2</a:t>
            </a:r>
            <a:r>
              <a:rPr lang="en-US" sz="300" dirty="0"/>
              <a:t>O</a:t>
            </a:r>
            <a:r>
              <a:rPr lang="ru-RU" sz="300" dirty="0"/>
              <a:t>; # - </a:t>
            </a:r>
            <a:r>
              <a:rPr lang="en-US" sz="300" dirty="0"/>
              <a:t>p</a:t>
            </a:r>
            <a:r>
              <a:rPr lang="ru-RU" sz="300" dirty="0"/>
              <a:t>&lt;0,05, ### - </a:t>
            </a:r>
            <a:r>
              <a:rPr lang="en-US" sz="300" dirty="0"/>
              <a:t>p</a:t>
            </a:r>
            <a:r>
              <a:rPr lang="ru-RU" sz="300" dirty="0"/>
              <a:t>&lt;0,001 по сравнению с </a:t>
            </a:r>
            <a:r>
              <a:rPr lang="en-US" sz="300" dirty="0" err="1"/>
              <a:t>Aβ</a:t>
            </a:r>
            <a:r>
              <a:rPr lang="ru-RU" sz="300" dirty="0"/>
              <a:t>; $$ - </a:t>
            </a:r>
            <a:r>
              <a:rPr lang="en-US" sz="300" dirty="0"/>
              <a:t>p</a:t>
            </a:r>
            <a:r>
              <a:rPr lang="ru-RU" sz="300" dirty="0"/>
              <a:t>&lt;0,01 по сравнению с </a:t>
            </a:r>
            <a:r>
              <a:rPr lang="en-US" sz="300" dirty="0" err="1"/>
              <a:t>Aβ</a:t>
            </a:r>
            <a:r>
              <a:rPr lang="ru-RU" sz="300" dirty="0"/>
              <a:t>+4%</a:t>
            </a:r>
            <a:r>
              <a:rPr lang="en-US" sz="300" dirty="0"/>
              <a:t>T</a:t>
            </a:r>
            <a:r>
              <a:rPr lang="ru-RU" sz="300" dirty="0" smtClean="0"/>
              <a:t>. Данные представлены как </a:t>
            </a:r>
            <a:r>
              <a:rPr lang="en-US" sz="300" dirty="0" smtClean="0"/>
              <a:t>Mean</a:t>
            </a:r>
            <a:r>
              <a:rPr lang="ru-RU" sz="300" dirty="0" smtClean="0"/>
              <a:t>±</a:t>
            </a:r>
            <a:r>
              <a:rPr lang="en-US" sz="300" dirty="0" smtClean="0"/>
              <a:t>S</a:t>
            </a:r>
            <a:r>
              <a:rPr lang="ru-RU" sz="300" dirty="0" smtClean="0"/>
              <a:t>.</a:t>
            </a:r>
            <a:r>
              <a:rPr lang="en-US" sz="300" dirty="0" smtClean="0"/>
              <a:t>E</a:t>
            </a:r>
            <a:r>
              <a:rPr lang="ru-RU" sz="300" dirty="0" smtClean="0"/>
              <a:t>.</a:t>
            </a:r>
            <a:r>
              <a:rPr lang="en-US" sz="300" dirty="0" smtClean="0"/>
              <a:t>M</a:t>
            </a:r>
            <a:r>
              <a:rPr lang="ru-RU" sz="300" dirty="0" smtClean="0"/>
              <a:t>. Сокращение: </a:t>
            </a:r>
            <a:r>
              <a:rPr lang="en-US" sz="300" dirty="0" smtClean="0"/>
              <a:t>DG  - Dentate </a:t>
            </a:r>
            <a:r>
              <a:rPr lang="en-US" sz="300" dirty="0" err="1" smtClean="0"/>
              <a:t>Gyrus</a:t>
            </a:r>
            <a:r>
              <a:rPr lang="en-US" sz="300" dirty="0" smtClean="0"/>
              <a:t> (</a:t>
            </a:r>
            <a:r>
              <a:rPr lang="ru-RU" sz="300" dirty="0" smtClean="0"/>
              <a:t>зубчатая извилина).</a:t>
            </a:r>
            <a:r>
              <a:rPr lang="en-US" sz="300" dirty="0" smtClean="0"/>
              <a:t> </a:t>
            </a:r>
            <a:endParaRPr lang="ru-RU" sz="300" dirty="0"/>
          </a:p>
        </p:txBody>
      </p:sp>
      <p:sp>
        <p:nvSpPr>
          <p:cNvPr id="84" name="TextBox 19"/>
          <p:cNvSpPr txBox="1"/>
          <p:nvPr/>
        </p:nvSpPr>
        <p:spPr>
          <a:xfrm>
            <a:off x="2555776" y="2852936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" dirty="0" smtClean="0"/>
              <a:t>Отмечена стабильная </a:t>
            </a:r>
            <a:r>
              <a:rPr lang="ru-RU" sz="500" dirty="0" err="1" smtClean="0"/>
              <a:t>дозозависимая</a:t>
            </a:r>
            <a:r>
              <a:rPr lang="ru-RU" sz="500" dirty="0" smtClean="0"/>
              <a:t> активация </a:t>
            </a:r>
            <a:r>
              <a:rPr lang="ru-RU" sz="500" dirty="0" err="1" smtClean="0"/>
              <a:t>трегалозой</a:t>
            </a:r>
            <a:r>
              <a:rPr lang="ru-RU" sz="500" dirty="0" smtClean="0"/>
              <a:t> маркера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 белка </a:t>
            </a:r>
            <a:r>
              <a:rPr lang="en-US" sz="500" dirty="0" smtClean="0"/>
              <a:t>LC3-II</a:t>
            </a:r>
            <a:r>
              <a:rPr lang="ru-RU" sz="500" dirty="0" smtClean="0"/>
              <a:t>,</a:t>
            </a:r>
            <a:r>
              <a:rPr lang="en-US" sz="500" dirty="0" smtClean="0"/>
              <a:t> </a:t>
            </a:r>
            <a:r>
              <a:rPr lang="ru-RU" sz="500" dirty="0" smtClean="0"/>
              <a:t>наибольшая для 4 %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.</a:t>
            </a:r>
            <a:endParaRPr lang="ru-RU" sz="500" dirty="0"/>
          </a:p>
        </p:txBody>
      </p:sp>
      <p:pic>
        <p:nvPicPr>
          <p:cNvPr id="85" name="Рисунок 84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627784" y="3140968"/>
            <a:ext cx="1728192" cy="864096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2627784" y="393305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dirty="0"/>
              <a:t>Рисунок </a:t>
            </a:r>
            <a:r>
              <a:rPr lang="ru-RU" sz="400" dirty="0" smtClean="0"/>
              <a:t>2. Влияние 2 %-</a:t>
            </a:r>
            <a:r>
              <a:rPr lang="ru-RU" sz="400" dirty="0" err="1" smtClean="0"/>
              <a:t>й</a:t>
            </a:r>
            <a:r>
              <a:rPr lang="ru-RU" sz="400" dirty="0" smtClean="0"/>
              <a:t> </a:t>
            </a:r>
            <a:r>
              <a:rPr lang="ru-RU" sz="400" dirty="0" err="1" smtClean="0"/>
              <a:t>трегалозы</a:t>
            </a:r>
            <a:r>
              <a:rPr lang="ru-RU" sz="400" dirty="0" smtClean="0"/>
              <a:t> на экспрессию </a:t>
            </a:r>
            <a:r>
              <a:rPr lang="ru-RU" sz="400" dirty="0" err="1"/>
              <a:t>мРНК</a:t>
            </a:r>
            <a:r>
              <a:rPr lang="ru-RU" sz="400" dirty="0"/>
              <a:t> генов </a:t>
            </a:r>
            <a:r>
              <a:rPr lang="ru-RU" sz="400" i="1" dirty="0"/>
              <a:t>Atg8, Becn1</a:t>
            </a:r>
            <a:r>
              <a:rPr lang="ru-RU" sz="400" dirty="0"/>
              <a:t> и </a:t>
            </a:r>
            <a:r>
              <a:rPr lang="en-US" sz="400" i="1" dirty="0"/>
              <a:t>Park</a:t>
            </a:r>
            <a:r>
              <a:rPr lang="ru-RU" sz="400" i="1" dirty="0"/>
              <a:t>2</a:t>
            </a:r>
            <a:r>
              <a:rPr lang="ru-RU" sz="400" dirty="0"/>
              <a:t> </a:t>
            </a:r>
            <a:r>
              <a:rPr lang="ru-RU" sz="400" dirty="0" smtClean="0"/>
              <a:t>в </a:t>
            </a:r>
            <a:r>
              <a:rPr lang="ru-RU" sz="400" dirty="0" err="1" smtClean="0"/>
              <a:t>гиппокампе</a:t>
            </a:r>
            <a:r>
              <a:rPr lang="ru-RU" sz="400" dirty="0" smtClean="0"/>
              <a:t> мозга мышей линии C57Bl/6J с инъекцией Aβ25-35.</a:t>
            </a:r>
          </a:p>
          <a:p>
            <a:r>
              <a:rPr lang="ru-RU" sz="300" dirty="0"/>
              <a:t>Примечание. Представлены относительные уровни </a:t>
            </a:r>
            <a:r>
              <a:rPr lang="ru-RU" sz="300" dirty="0" err="1"/>
              <a:t>мРНК</a:t>
            </a:r>
            <a:r>
              <a:rPr lang="ru-RU" sz="300" dirty="0"/>
              <a:t> целевого гена по отношению к среднему геометрическому </a:t>
            </a:r>
            <a:r>
              <a:rPr lang="ru-RU" sz="300" dirty="0" err="1"/>
              <a:t>референсных</a:t>
            </a:r>
            <a:r>
              <a:rPr lang="ru-RU" sz="300" dirty="0"/>
              <a:t> генов (</a:t>
            </a:r>
            <a:r>
              <a:rPr lang="en-US" sz="300" i="1" dirty="0" err="1"/>
              <a:t>Ppi</a:t>
            </a:r>
            <a:r>
              <a:rPr lang="en-US" sz="300" i="1" dirty="0"/>
              <a:t> </a:t>
            </a:r>
            <a:r>
              <a:rPr lang="ru-RU" sz="300" dirty="0"/>
              <a:t>и </a:t>
            </a:r>
            <a:r>
              <a:rPr lang="en-US" sz="300" i="1" dirty="0"/>
              <a:t>B</a:t>
            </a:r>
            <a:r>
              <a:rPr lang="ru-RU" sz="300" i="1" dirty="0"/>
              <a:t>2</a:t>
            </a:r>
            <a:r>
              <a:rPr lang="en-US" sz="300" i="1" dirty="0"/>
              <a:t>m</a:t>
            </a:r>
            <a:r>
              <a:rPr lang="ru-RU" sz="300" dirty="0"/>
              <a:t>). </a:t>
            </a:r>
          </a:p>
        </p:txBody>
      </p:sp>
      <p:sp>
        <p:nvSpPr>
          <p:cNvPr id="87" name="TextBox 20"/>
          <p:cNvSpPr txBox="1"/>
          <p:nvPr/>
        </p:nvSpPr>
        <p:spPr>
          <a:xfrm>
            <a:off x="2627784" y="4149080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" dirty="0" smtClean="0"/>
              <a:t> 2% </a:t>
            </a:r>
            <a:r>
              <a:rPr lang="ru-RU" sz="500" dirty="0" err="1" smtClean="0"/>
              <a:t>трегалоза</a:t>
            </a:r>
            <a:r>
              <a:rPr lang="ru-RU" sz="500" dirty="0" smtClean="0"/>
              <a:t> повышает транскрипцию генов </a:t>
            </a:r>
            <a:r>
              <a:rPr lang="ru-RU" sz="500" dirty="0" err="1" smtClean="0"/>
              <a:t>аутофагии</a:t>
            </a:r>
            <a:r>
              <a:rPr lang="ru-RU" sz="500" dirty="0" smtClean="0"/>
              <a:t>, максимально для гена </a:t>
            </a:r>
            <a:r>
              <a:rPr lang="en-US" sz="500" i="1" dirty="0" smtClean="0"/>
              <a:t>Park</a:t>
            </a:r>
            <a:r>
              <a:rPr lang="ru-RU" sz="500" i="1" dirty="0" smtClean="0"/>
              <a:t>2</a:t>
            </a:r>
            <a:r>
              <a:rPr lang="ru-RU" sz="500" dirty="0" smtClean="0"/>
              <a:t>, кодирующего белок </a:t>
            </a:r>
            <a:r>
              <a:rPr lang="en-US" sz="500" dirty="0" err="1" smtClean="0"/>
              <a:t>Parkin</a:t>
            </a:r>
            <a:r>
              <a:rPr lang="ru-RU" sz="500" dirty="0" smtClean="0"/>
              <a:t> (</a:t>
            </a:r>
            <a:r>
              <a:rPr lang="ru-RU" sz="500" dirty="0" err="1" smtClean="0"/>
              <a:t>адаптор</a:t>
            </a:r>
            <a:r>
              <a:rPr lang="ru-RU" sz="500" dirty="0" smtClean="0"/>
              <a:t> </a:t>
            </a:r>
            <a:r>
              <a:rPr lang="ru-RU" sz="500" dirty="0" err="1" smtClean="0"/>
              <a:t>митофагии</a:t>
            </a:r>
            <a:r>
              <a:rPr lang="ru-RU" sz="500" dirty="0" smtClean="0"/>
              <a:t>).</a:t>
            </a:r>
            <a:endParaRPr lang="ru-RU" sz="500" dirty="0"/>
          </a:p>
        </p:txBody>
      </p:sp>
      <p:pic>
        <p:nvPicPr>
          <p:cNvPr id="2050" name="Picture 2" descr="https://narkonet-perm.ru/assets/images/shutterstock-6052265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229200"/>
            <a:ext cx="1680812" cy="116984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716016" y="6453336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Под действием  </a:t>
            </a:r>
            <a:r>
              <a:rPr lang="ru-RU" sz="500" dirty="0" err="1" smtClean="0"/>
              <a:t>трегалозы</a:t>
            </a:r>
            <a:r>
              <a:rPr lang="ru-RU" sz="500" dirty="0" smtClean="0"/>
              <a:t> </a:t>
            </a:r>
            <a:r>
              <a:rPr lang="en-US" sz="500" dirty="0" smtClean="0"/>
              <a:t> </a:t>
            </a:r>
            <a:r>
              <a:rPr lang="ru-RU" sz="500" dirty="0" smtClean="0"/>
              <a:t>больная мышь лучше избегает опасностей,  с которыми уже сталкивалась</a:t>
            </a:r>
            <a:r>
              <a:rPr lang="ru-RU" sz="400" dirty="0" smtClean="0"/>
              <a:t>.</a:t>
            </a:r>
            <a:endParaRPr lang="ru-RU" sz="400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836712"/>
            <a:ext cx="57606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b="1" dirty="0" smtClean="0"/>
              <a:t>Результаты</a:t>
            </a:r>
            <a:endParaRPr lang="ru-RU" sz="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1374</Words>
  <Application>Microsoft Office PowerPoint</Application>
  <PresentationFormat>Экран (4:3)</PresentationFormat>
  <Paragraphs>68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Оптимизация лечения трегалозой экспериментальной модели болезни Альцгеймера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лечения трегалозой экспериментальной модели болезни Альцгеймера</dc:title>
  <dc:creator>User</dc:creator>
  <cp:lastModifiedBy>User</cp:lastModifiedBy>
  <cp:revision>64</cp:revision>
  <dcterms:created xsi:type="dcterms:W3CDTF">2023-05-04T04:24:45Z</dcterms:created>
  <dcterms:modified xsi:type="dcterms:W3CDTF">2023-05-11T04:19:56Z</dcterms:modified>
</cp:coreProperties>
</file>