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624375"/>
  <p:notesSz cx="6797675" cy="9926638"/>
  <p:defaultTextStyle>
    <a:defPPr>
      <a:defRPr lang="ru-RU"/>
    </a:defPPr>
    <a:lvl1pPr marL="0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1pPr>
    <a:lvl2pPr marL="1749567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2pPr>
    <a:lvl3pPr marL="3499134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3pPr>
    <a:lvl4pPr marL="5248702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4pPr>
    <a:lvl5pPr marL="6998269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5pPr>
    <a:lvl6pPr marL="8747836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6pPr>
    <a:lvl7pPr marL="10497403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7pPr>
    <a:lvl8pPr marL="12246971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8pPr>
    <a:lvl9pPr marL="13996538" algn="l" defTabSz="3499134" rtl="0" eaLnBrk="1" latinLnBrk="0" hangingPunct="1">
      <a:defRPr sz="688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25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>
        <p:scale>
          <a:sx n="42" d="100"/>
          <a:sy n="42" d="100"/>
        </p:scale>
        <p:origin x="-270" y="354"/>
      </p:cViewPr>
      <p:guideLst>
        <p:guide orient="horz" pos="13425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377758335763587E-2"/>
          <c:y val="0.18374702193363512"/>
          <c:w val="0.93219014289880431"/>
          <c:h val="0.6688582171362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БП II стадия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15"/>
          </c:errBars>
          <c:cat>
            <c:strRef>
              <c:f>Лист1!$A$2:$A$6</c:f>
              <c:strCache>
                <c:ptCount val="5"/>
                <c:pt idx="0">
                  <c:v>Ln IFN gamma</c:v>
                </c:pt>
                <c:pt idx="1">
                  <c:v>Ln IL-17A</c:v>
                </c:pt>
                <c:pt idx="2">
                  <c:v>Ln Il-10</c:v>
                </c:pt>
                <c:pt idx="3">
                  <c:v>Ln Il-4</c:v>
                </c:pt>
                <c:pt idx="4">
                  <c:v>Ln Il-6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1.21</c:v>
                </c:pt>
                <c:pt idx="1">
                  <c:v>1.49</c:v>
                </c:pt>
                <c:pt idx="2">
                  <c:v>3.12</c:v>
                </c:pt>
                <c:pt idx="3">
                  <c:v>1.52</c:v>
                </c:pt>
                <c:pt idx="4">
                  <c:v>4.21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БП III стадия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Лист1!$A$2:$A$6</c:f>
              <c:strCache>
                <c:ptCount val="5"/>
                <c:pt idx="0">
                  <c:v>Ln IFN gamma</c:v>
                </c:pt>
                <c:pt idx="1">
                  <c:v>Ln IL-17A</c:v>
                </c:pt>
                <c:pt idx="2">
                  <c:v>Ln Il-10</c:v>
                </c:pt>
                <c:pt idx="3">
                  <c:v>Ln Il-4</c:v>
                </c:pt>
                <c:pt idx="4">
                  <c:v>Ln Il-6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0.81</c:v>
                </c:pt>
                <c:pt idx="1">
                  <c:v>1</c:v>
                </c:pt>
                <c:pt idx="2">
                  <c:v>3.17</c:v>
                </c:pt>
                <c:pt idx="3">
                  <c:v>1.74</c:v>
                </c:pt>
                <c:pt idx="4">
                  <c:v>4.45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Здоровые лица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Лист1!$A$2:$A$6</c:f>
              <c:strCache>
                <c:ptCount val="5"/>
                <c:pt idx="0">
                  <c:v>Ln IFN gamma</c:v>
                </c:pt>
                <c:pt idx="1">
                  <c:v>Ln IL-17A</c:v>
                </c:pt>
                <c:pt idx="2">
                  <c:v>Ln Il-10</c:v>
                </c:pt>
                <c:pt idx="3">
                  <c:v>Ln Il-4</c:v>
                </c:pt>
                <c:pt idx="4">
                  <c:v>Ln Il-6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0.78</c:v>
                </c:pt>
                <c:pt idx="1">
                  <c:v>0.85</c:v>
                </c:pt>
                <c:pt idx="2">
                  <c:v>3.36</c:v>
                </c:pt>
                <c:pt idx="3">
                  <c:v>2.39</c:v>
                </c:pt>
                <c:pt idx="4">
                  <c:v>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290880"/>
        <c:axId val="95292416"/>
      </c:barChart>
      <c:catAx>
        <c:axId val="95290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ru-RU"/>
          </a:p>
        </c:txPr>
        <c:crossAx val="95292416"/>
        <c:crosses val="autoZero"/>
        <c:auto val="1"/>
        <c:lblAlgn val="ctr"/>
        <c:lblOffset val="100"/>
        <c:noMultiLvlLbl val="0"/>
      </c:catAx>
      <c:valAx>
        <c:axId val="95292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2908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36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377758335763587E-2"/>
          <c:y val="0.18374702193363512"/>
          <c:w val="0.93219014289880431"/>
          <c:h val="0.6688582171362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БП II стадия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15"/>
          </c:errBars>
          <c:cat>
            <c:strRef>
              <c:f>Лист1!$A$2:$A$6</c:f>
              <c:strCache>
                <c:ptCount val="5"/>
                <c:pt idx="0">
                  <c:v>Ln IFN gamma</c:v>
                </c:pt>
                <c:pt idx="1">
                  <c:v>Ln IL-17A</c:v>
                </c:pt>
                <c:pt idx="2">
                  <c:v>Ln Il-10</c:v>
                </c:pt>
                <c:pt idx="3">
                  <c:v>Ln Il-4</c:v>
                </c:pt>
                <c:pt idx="4">
                  <c:v>Ln Il-6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6.68</c:v>
                </c:pt>
                <c:pt idx="1">
                  <c:v>2.76</c:v>
                </c:pt>
                <c:pt idx="2">
                  <c:v>8.27</c:v>
                </c:pt>
                <c:pt idx="3">
                  <c:v>3.22</c:v>
                </c:pt>
                <c:pt idx="4">
                  <c:v>9.36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БП III стадия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Лист1!$A$2:$A$6</c:f>
              <c:strCache>
                <c:ptCount val="5"/>
                <c:pt idx="0">
                  <c:v>Ln IFN gamma</c:v>
                </c:pt>
                <c:pt idx="1">
                  <c:v>Ln IL-17A</c:v>
                </c:pt>
                <c:pt idx="2">
                  <c:v>Ln Il-10</c:v>
                </c:pt>
                <c:pt idx="3">
                  <c:v>Ln Il-4</c:v>
                </c:pt>
                <c:pt idx="4">
                  <c:v>Ln Il-6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5.77</c:v>
                </c:pt>
                <c:pt idx="1">
                  <c:v>2.73</c:v>
                </c:pt>
                <c:pt idx="2">
                  <c:v>8.2200000000000006</c:v>
                </c:pt>
                <c:pt idx="3">
                  <c:v>3.59</c:v>
                </c:pt>
                <c:pt idx="4">
                  <c:v>9.33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Здоровые лица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Лист1!$A$2:$A$6</c:f>
              <c:strCache>
                <c:ptCount val="5"/>
                <c:pt idx="0">
                  <c:v>Ln IFN gamma</c:v>
                </c:pt>
                <c:pt idx="1">
                  <c:v>Ln IL-17A</c:v>
                </c:pt>
                <c:pt idx="2">
                  <c:v>Ln Il-10</c:v>
                </c:pt>
                <c:pt idx="3">
                  <c:v>Ln Il-4</c:v>
                </c:pt>
                <c:pt idx="4">
                  <c:v>Ln Il-6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6.84</c:v>
                </c:pt>
                <c:pt idx="1">
                  <c:v>2.9</c:v>
                </c:pt>
                <c:pt idx="2">
                  <c:v>8.18</c:v>
                </c:pt>
                <c:pt idx="3">
                  <c:v>3.49</c:v>
                </c:pt>
                <c:pt idx="4">
                  <c:v>9.2799999999999994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512896"/>
        <c:axId val="102526976"/>
      </c:barChart>
      <c:catAx>
        <c:axId val="1025128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2526976"/>
        <c:crosses val="autoZero"/>
        <c:auto val="1"/>
        <c:lblAlgn val="ctr"/>
        <c:lblOffset val="100"/>
        <c:noMultiLvlLbl val="0"/>
      </c:catAx>
      <c:valAx>
        <c:axId val="102526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5128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36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0.0731</cdr:x>
      <cdr:y>0.42268</cdr:y>
    </cdr:from>
    <cdr:to>
      <cdr:x>0.13435</cdr:x>
      <cdr:y>0.5274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7409" y="2064842"/>
          <a:ext cx="760295" cy="511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600" dirty="0" smtClean="0"/>
            <a:t>** </a:t>
          </a:r>
          <a:r>
            <a:rPr lang="en-US" sz="3600" dirty="0" smtClean="0"/>
            <a:t>#</a:t>
          </a:r>
          <a:endParaRPr lang="ru-RU" sz="3600" dirty="0"/>
        </a:p>
      </cdr:txBody>
    </cdr:sp>
  </cdr:relSizeAnchor>
  <cdr:relSizeAnchor xmlns:cdr="http://schemas.openxmlformats.org/drawingml/2006/chartDrawing">
    <cdr:from>
      <cdr:x>0.27618</cdr:x>
      <cdr:y>0.43315</cdr:y>
    </cdr:from>
    <cdr:to>
      <cdr:x>0.30243</cdr:x>
      <cdr:y>0.51692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28257" y="2116013"/>
          <a:ext cx="325841" cy="409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600" dirty="0" smtClean="0">
              <a:latin typeface="+mn-lt"/>
            </a:rPr>
            <a:t>*</a:t>
          </a:r>
          <a:endParaRPr lang="ru-RU" sz="3600" dirty="0">
            <a:latin typeface="+mn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0.15113</cdr:x>
      <cdr:y>0.29089</cdr:y>
    </cdr:from>
    <cdr:to>
      <cdr:x>0.17738</cdr:x>
      <cdr:y>0.37466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855269" y="1241922"/>
          <a:ext cx="322240" cy="357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600" dirty="0" smtClean="0">
              <a:latin typeface="+mn-lt"/>
            </a:rPr>
            <a:t>*</a:t>
          </a:r>
          <a:endParaRPr lang="ru-RU" sz="3600" dirty="0">
            <a:latin typeface="+mn-lt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975798"/>
            <a:ext cx="25733931" cy="14839597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387667"/>
            <a:ext cx="22706410" cy="1029102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51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91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69353"/>
            <a:ext cx="6528093" cy="36122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69353"/>
            <a:ext cx="19205838" cy="36122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23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7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26506"/>
            <a:ext cx="26112371" cy="1773055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524797"/>
            <a:ext cx="26112371" cy="9324079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04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46767"/>
            <a:ext cx="12866966" cy="270447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46767"/>
            <a:ext cx="12866966" cy="2704477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9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69363"/>
            <a:ext cx="26112371" cy="823874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48895"/>
            <a:ext cx="12807832" cy="5120842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569737"/>
            <a:ext cx="12807832" cy="229007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48895"/>
            <a:ext cx="12870909" cy="5120842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569737"/>
            <a:ext cx="12870909" cy="229007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83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94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94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41625"/>
            <a:ext cx="9764544" cy="9945688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37130"/>
            <a:ext cx="15326827" cy="30290933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87313"/>
            <a:ext cx="9764544" cy="2369007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44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41625"/>
            <a:ext cx="9764544" cy="9945688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37130"/>
            <a:ext cx="15326827" cy="30290933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87313"/>
            <a:ext cx="9764544" cy="2369007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11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69363"/>
            <a:ext cx="26112371" cy="8238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46767"/>
            <a:ext cx="26112371" cy="270447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506490"/>
            <a:ext cx="6811923" cy="2269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C6528-536B-4764-9F2F-00EA671B89A5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506490"/>
            <a:ext cx="10217884" cy="2269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506490"/>
            <a:ext cx="6811923" cy="2269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E5F64-1D1D-436C-A2C9-88CE872D1B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37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1844999"/>
            <a:ext cx="30275213" cy="3285802"/>
          </a:xfrm>
          <a:solidFill>
            <a:schemeClr val="accent5">
              <a:lumMod val="75000"/>
            </a:schemeClr>
          </a:solidFill>
        </p:spPr>
        <p:txBody>
          <a:bodyPr anchor="ctr">
            <a:normAutofit/>
          </a:bodyPr>
          <a:lstStyle/>
          <a:p>
            <a:r>
              <a:rPr lang="ru-RU" sz="9600" b="1" dirty="0">
                <a:solidFill>
                  <a:schemeClr val="bg1"/>
                </a:solidFill>
                <a:latin typeface="+mn-lt"/>
              </a:rPr>
              <a:t>ПЕРИФЕРИЧЕСКИЕ ИММУННЫЕ ПОКАЗАТЕЛИ ПРИ ИДИОПАТИЧЕСКОЙ БОЛЕЗНИ ПАРКИНСОНА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3140" y="5153662"/>
            <a:ext cx="28702000" cy="295592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ru-RU" sz="5400" b="1" dirty="0" err="1" smtClean="0">
                <a:solidFill>
                  <a:schemeClr val="accent5">
                    <a:lumMod val="50000"/>
                  </a:schemeClr>
                </a:solidFill>
              </a:rPr>
              <a:t>Жанаева</a:t>
            </a: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 С.Я</a:t>
            </a:r>
            <a:r>
              <a:rPr lang="ru-RU" sz="54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, Альперина Е.Л</a:t>
            </a:r>
            <a:r>
              <a:rPr lang="ru-RU" sz="54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5400" b="1" dirty="0" err="1" smtClean="0">
                <a:solidFill>
                  <a:schemeClr val="accent5">
                    <a:lumMod val="50000"/>
                  </a:schemeClr>
                </a:solidFill>
              </a:rPr>
              <a:t>Дземидович</a:t>
            </a: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 С.С</a:t>
            </a:r>
            <a:r>
              <a:rPr lang="ru-RU" sz="54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, Идова Г.В</a:t>
            </a:r>
            <a:r>
              <a:rPr lang="ru-RU" sz="54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5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ru-RU" sz="4400" b="1" baseline="30000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1</a:t>
            </a: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Научно-исследовательский институт </a:t>
            </a:r>
            <a:r>
              <a:rPr lang="ru-RU" sz="4400" b="1" dirty="0" err="1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нейронаук</a:t>
            </a:r>
            <a:r>
              <a:rPr lang="ru-RU" sz="4400" b="1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 и медицины, Новосибирск, </a:t>
            </a: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Россия </a:t>
            </a:r>
            <a:endParaRPr lang="ru-RU" sz="4400" b="1" baseline="30000" dirty="0" smtClean="0">
              <a:solidFill>
                <a:schemeClr val="accent5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ru-RU" sz="6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5" name="Rectangle 2128">
            <a:extLst>
              <a:ext uri="{FF2B5EF4-FFF2-40B4-BE49-F238E27FC236}">
                <a16:creationId xmlns:a16="http://schemas.microsoft.com/office/drawing/2014/main" xmlns="" id="{81BCA4C0-9A04-4675-AC2D-B314C2829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22" y="7211030"/>
            <a:ext cx="14459744" cy="108702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marL="2022475" indent="-2022475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chemeClr val="bg1"/>
                </a:solidFill>
              </a:rPr>
              <a:t>Введение</a:t>
            </a:r>
            <a:endParaRPr lang="nl-NL" altLang="ru-RU" b="1" dirty="0">
              <a:solidFill>
                <a:schemeClr val="bg1"/>
              </a:solidFill>
            </a:endParaRPr>
          </a:p>
        </p:txBody>
      </p:sp>
      <p:sp>
        <p:nvSpPr>
          <p:cNvPr id="6" name="Rectangle 2149">
            <a:extLst>
              <a:ext uri="{FF2B5EF4-FFF2-40B4-BE49-F238E27FC236}">
                <a16:creationId xmlns:a16="http://schemas.microsoft.com/office/drawing/2014/main" xmlns="" id="{A42921FF-3681-499A-8D36-EE45EFA8A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121" y="19284523"/>
            <a:ext cx="14459743" cy="101242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marL="2022475" indent="-2022475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chemeClr val="bg1"/>
                </a:solidFill>
              </a:rPr>
              <a:t>Методы</a:t>
            </a:r>
            <a:endParaRPr lang="nl-NL" altLang="ru-RU" b="1" dirty="0">
              <a:solidFill>
                <a:schemeClr val="bg1"/>
              </a:solidFill>
            </a:endParaRPr>
          </a:p>
        </p:txBody>
      </p:sp>
      <p:sp>
        <p:nvSpPr>
          <p:cNvPr id="7" name="Rectangle 2158">
            <a:extLst>
              <a:ext uri="{FF2B5EF4-FFF2-40B4-BE49-F238E27FC236}">
                <a16:creationId xmlns:a16="http://schemas.microsoft.com/office/drawing/2014/main" xmlns="" id="{5368F790-0129-42FB-89B2-626DC0F68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2528" y="33466067"/>
            <a:ext cx="14459743" cy="109387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marL="2022475" indent="-2022475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ru-RU" altLang="ru-RU" b="1" dirty="0" smtClean="0">
                <a:solidFill>
                  <a:schemeClr val="bg1"/>
                </a:solidFill>
              </a:rPr>
              <a:t>Заключение</a:t>
            </a:r>
            <a:endParaRPr lang="nl-NL" altLang="ru-RU" b="1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9" name="Rectangle 2158">
            <a:extLst>
              <a:ext uri="{FF2B5EF4-FFF2-40B4-BE49-F238E27FC236}">
                <a16:creationId xmlns:a16="http://schemas.microsoft.com/office/drawing/2014/main" xmlns="" id="{A83C784E-71DF-4490-A204-C2E730839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22" y="15185683"/>
            <a:ext cx="14459744" cy="110761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marL="2022475" indent="-2022475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chemeClr val="bg1"/>
                </a:solidFill>
              </a:rPr>
              <a:t>Цель исследования</a:t>
            </a:r>
            <a:endParaRPr lang="nl-NL" altLang="ru-RU" b="1" dirty="0">
              <a:solidFill>
                <a:schemeClr val="bg1"/>
              </a:solidFill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660398" y="8386487"/>
            <a:ext cx="14459743" cy="6067673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algn="just">
              <a:lnSpc>
                <a:spcPct val="80000"/>
              </a:lnSpc>
            </a:pPr>
            <a:r>
              <a:rPr lang="ru-RU" sz="3600" dirty="0"/>
              <a:t>В последние годы появилось множество работ, показывающих, что при болезни Паркинсона (БП), характеризующейся гибелью </a:t>
            </a:r>
            <a:r>
              <a:rPr lang="ru-RU" sz="3600" dirty="0" err="1"/>
              <a:t>дофаминовых</a:t>
            </a:r>
            <a:r>
              <a:rPr lang="ru-RU" sz="3600" dirty="0"/>
              <a:t> (ДА) нейронов, развивается системное иммунное воспаление, которое затрагивает центральную и периферическую нервную систему, кишечник и кровь, причем эти процессы взаимосвязаны и вносят значимый вклад, как в индукцию, так и прогрессирование БП </a:t>
            </a:r>
            <a:r>
              <a:rPr lang="ru-RU" sz="3600" dirty="0" smtClean="0"/>
              <a:t>[1]. </a:t>
            </a:r>
            <a:r>
              <a:rPr lang="ru-RU" sz="3600" dirty="0"/>
              <a:t>Высказываются предположения, что воздействуя на периферическую составляющую воспалительного процесса, можно повлиять и на течение </a:t>
            </a:r>
            <a:r>
              <a:rPr lang="ru-RU" sz="3600" dirty="0" err="1"/>
              <a:t>нейровоспаления</a:t>
            </a:r>
            <a:r>
              <a:rPr lang="ru-RU" sz="3600" dirty="0"/>
              <a:t> и выраженность, и скорость деструкции ДА нейронов. Вместе с тем, сведения литературы об изменении функциональной активности иммунной системы в периферической крови достаточно противоречивы. Это, вероятно, связано с тем, что развитие </a:t>
            </a:r>
            <a:r>
              <a:rPr lang="ru-RU" sz="3600" dirty="0" err="1"/>
              <a:t>иммунновоспаления</a:t>
            </a:r>
            <a:r>
              <a:rPr lang="ru-RU" sz="3600" dirty="0"/>
              <a:t> носит динамический характер, а также с клиническими проявления БП - стадией, возрастом, полом и национальностью пациентов, принимаемыми ими лекарствами и т.д. 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15352520" y="8386487"/>
            <a:ext cx="14459743" cy="2475862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457200" algn="just">
              <a:spcBef>
                <a:spcPts val="0"/>
              </a:spcBef>
            </a:pPr>
            <a:r>
              <a:rPr lang="ru-RU" sz="3600" dirty="0"/>
              <a:t>Исследование состава МНК показало, что у пациентов с БП II стадии снижено содержание CD3+ Т-лимфоцитов в периферической крови по сравнению со здоровым контролем (p&lt;0.05), при этом различий в содержании </a:t>
            </a:r>
            <a:r>
              <a:rPr lang="ru-RU" sz="3600" dirty="0" err="1"/>
              <a:t>субпопуляций</a:t>
            </a:r>
            <a:r>
              <a:rPr lang="ru-RU" sz="3600" dirty="0"/>
              <a:t> Т-лимфоцитов (</a:t>
            </a:r>
            <a:r>
              <a:rPr lang="ru-RU" sz="3600" dirty="0" err="1"/>
              <a:t>Th</a:t>
            </a:r>
            <a:r>
              <a:rPr lang="ru-RU" sz="3600" dirty="0"/>
              <a:t>, T цитотоксических клеток, Т-регуляторных клеток </a:t>
            </a:r>
            <a:r>
              <a:rPr lang="ru-RU" sz="3600" dirty="0" err="1"/>
              <a:t>Treg</a:t>
            </a:r>
            <a:r>
              <a:rPr lang="ru-RU" sz="3600" dirty="0"/>
              <a:t>) не выявлено. </a:t>
            </a:r>
          </a:p>
          <a:p>
            <a:pPr marL="144000" indent="457200" algn="just">
              <a:spcBef>
                <a:spcPts val="0"/>
              </a:spcBef>
            </a:pPr>
            <a:r>
              <a:rPr lang="ru-RU" sz="3600" dirty="0"/>
              <a:t>Выявлено значимое, более чем в 3 раза, увеличение содержания CD19+CD25+ В-регуляторных клеток в группе пациентов БП по сравнению со здоровыми лицами (p&lt;0.01), которое происходило в основном за счет показателей у женщин с БП (p&lt;0.001), у мужчин с БП отмечена только тенденция к увеличению В-</a:t>
            </a:r>
            <a:r>
              <a:rPr lang="ru-RU" sz="3600" dirty="0" err="1"/>
              <a:t>regs</a:t>
            </a:r>
            <a:r>
              <a:rPr lang="ru-RU" sz="3600" dirty="0"/>
              <a:t> клеток. </a:t>
            </a:r>
            <a:r>
              <a:rPr lang="ru-RU" sz="3600" dirty="0" smtClean="0"/>
              <a:t>Установлена </a:t>
            </a:r>
            <a:r>
              <a:rPr lang="ru-RU" sz="3600" dirty="0"/>
              <a:t>отрицательная зависимость между процентным содержанием В-клеток и показателями шкалы UPDRS, </a:t>
            </a:r>
            <a:r>
              <a:rPr lang="ru-RU" sz="3600" dirty="0" smtClean="0"/>
              <a:t>отражающей тяжесть заболевания, что </a:t>
            </a:r>
            <a:r>
              <a:rPr lang="ru-RU" sz="3600" dirty="0"/>
              <a:t>позволяет сделать заключение о содержании В-клеток как о предикторе прогрессирования БП. </a:t>
            </a: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r>
              <a:rPr lang="ru-RU" sz="3600" dirty="0" smtClean="0"/>
              <a:t>При </a:t>
            </a:r>
            <a:r>
              <a:rPr lang="ru-RU" sz="3600" dirty="0"/>
              <a:t>оценке спонтанной продукции </a:t>
            </a:r>
            <a:r>
              <a:rPr lang="ru-RU" sz="3600" dirty="0" err="1"/>
              <a:t>провоспалительных</a:t>
            </a:r>
            <a:r>
              <a:rPr lang="ru-RU" sz="3600" dirty="0"/>
              <a:t> цитокинов клетками периферической крови у пациентов с БП обнаружено увеличение продукции </a:t>
            </a:r>
            <a:r>
              <a:rPr lang="ru-RU" sz="3600" dirty="0" err="1"/>
              <a:t>IFNγ</a:t>
            </a:r>
            <a:r>
              <a:rPr lang="ru-RU" sz="3600" dirty="0"/>
              <a:t> и IL-17A, которое имело место только на II стадии по сравнению со здоровыми лицами, </a:t>
            </a:r>
            <a:r>
              <a:rPr lang="ru-RU" sz="3600" dirty="0" smtClean="0"/>
              <a:t>выработка </a:t>
            </a:r>
            <a:r>
              <a:rPr lang="ru-RU" sz="3600" dirty="0" err="1"/>
              <a:t>IFNγ</a:t>
            </a:r>
            <a:r>
              <a:rPr lang="ru-RU" sz="3600" dirty="0"/>
              <a:t> была </a:t>
            </a:r>
            <a:r>
              <a:rPr lang="ru-RU" sz="3600" dirty="0" smtClean="0"/>
              <a:t>выше по сравнению со здоровыми и пациентами </a:t>
            </a:r>
            <a:r>
              <a:rPr lang="ru-RU" sz="3600" dirty="0"/>
              <a:t>III стадии</a:t>
            </a:r>
            <a:r>
              <a:rPr lang="ru-RU" sz="3600" dirty="0" smtClean="0"/>
              <a:t>. Продукция </a:t>
            </a:r>
            <a:r>
              <a:rPr lang="ru-RU" sz="3600" dirty="0"/>
              <a:t>противовоспалительных цитокинов IL-4 и IL-10 не изменялась ни на одной из исследуемых </a:t>
            </a:r>
            <a:r>
              <a:rPr lang="ru-RU" sz="3600" dirty="0" smtClean="0"/>
              <a:t>стадий </a:t>
            </a:r>
            <a:r>
              <a:rPr lang="ru-RU" sz="3600" dirty="0"/>
              <a:t>заболевания. </a:t>
            </a: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r>
              <a:rPr lang="ru-RU" sz="3200" b="1" dirty="0" smtClean="0"/>
              <a:t>Рис</a:t>
            </a:r>
            <a:r>
              <a:rPr lang="ru-RU" sz="3200" b="1" dirty="0"/>
              <a:t>. 1. </a:t>
            </a:r>
            <a:r>
              <a:rPr lang="ru-RU" sz="3200" dirty="0"/>
              <a:t>Спонтанная продукция цитокинов клетками периферической крови (</a:t>
            </a:r>
            <a:r>
              <a:rPr lang="ru-RU" sz="3200" dirty="0" err="1"/>
              <a:t>M±m</a:t>
            </a:r>
            <a:r>
              <a:rPr lang="ru-RU" sz="3200" dirty="0"/>
              <a:t>). </a:t>
            </a:r>
            <a:r>
              <a:rPr lang="ru-RU" sz="3200" dirty="0" smtClean="0"/>
              <a:t>*</a:t>
            </a:r>
            <a:r>
              <a:rPr lang="en-US" sz="3200" dirty="0" smtClean="0"/>
              <a:t>p&lt;0,05</a:t>
            </a:r>
            <a:r>
              <a:rPr lang="en-US" sz="3200" dirty="0"/>
              <a:t>; **p&lt;0,01 </a:t>
            </a:r>
            <a:r>
              <a:rPr lang="ru-RU" sz="3200" dirty="0"/>
              <a:t>по сравнению со здоровыми</a:t>
            </a:r>
            <a:r>
              <a:rPr lang="en-US" sz="3200" dirty="0"/>
              <a:t>;</a:t>
            </a:r>
            <a:r>
              <a:rPr lang="ru-RU" sz="3200" dirty="0"/>
              <a:t> </a:t>
            </a:r>
            <a:r>
              <a:rPr lang="en-US" sz="3200" dirty="0"/>
              <a:t>#p&lt;0,01 </a:t>
            </a:r>
            <a:r>
              <a:rPr lang="ru-RU" sz="3200" dirty="0"/>
              <a:t>по сравнению с пациентами с </a:t>
            </a:r>
            <a:r>
              <a:rPr lang="en-US" sz="3200" dirty="0"/>
              <a:t>III </a:t>
            </a:r>
            <a:r>
              <a:rPr lang="ru-RU" sz="3200" dirty="0"/>
              <a:t>стадией </a:t>
            </a:r>
            <a:r>
              <a:rPr lang="ru-RU" sz="3200" dirty="0" smtClean="0"/>
              <a:t>БП</a:t>
            </a:r>
          </a:p>
          <a:p>
            <a:pPr marL="144000" indent="457200" algn="just">
              <a:spcBef>
                <a:spcPts val="0"/>
              </a:spcBef>
            </a:pPr>
            <a:endParaRPr lang="ru-RU" sz="1800" dirty="0"/>
          </a:p>
          <a:p>
            <a:pPr marL="144000" indent="457200" algn="just">
              <a:spcBef>
                <a:spcPts val="0"/>
              </a:spcBef>
            </a:pPr>
            <a:r>
              <a:rPr lang="ru-RU" sz="3600" dirty="0" smtClean="0"/>
              <a:t>Стимулированная </a:t>
            </a:r>
            <a:r>
              <a:rPr lang="ru-RU" sz="3600" dirty="0" err="1"/>
              <a:t>митогенами</a:t>
            </a:r>
            <a:r>
              <a:rPr lang="ru-RU" sz="3600" dirty="0"/>
              <a:t> </a:t>
            </a:r>
            <a:r>
              <a:rPr lang="ru-RU" sz="3600" dirty="0" smtClean="0"/>
              <a:t>продукция цитокинов </a:t>
            </a:r>
            <a:r>
              <a:rPr lang="ru-RU" sz="3600" dirty="0"/>
              <a:t>была выше, чем спонтанная во всех исследованных группах (Рис. </a:t>
            </a:r>
            <a:r>
              <a:rPr lang="ru-RU" sz="3600" dirty="0" smtClean="0"/>
              <a:t>2). На </a:t>
            </a:r>
            <a:r>
              <a:rPr lang="ru-RU" sz="3600" dirty="0"/>
              <a:t>III стадии заболевания отмечалась снижение выработки </a:t>
            </a:r>
            <a:r>
              <a:rPr lang="ru-RU" sz="3600" dirty="0" err="1"/>
              <a:t>IFNγ</a:t>
            </a:r>
            <a:r>
              <a:rPr lang="ru-RU" sz="3600" dirty="0"/>
              <a:t> в </a:t>
            </a:r>
            <a:r>
              <a:rPr lang="ru-RU" sz="3600" dirty="0" smtClean="0"/>
              <a:t>сравнении </a:t>
            </a:r>
            <a:r>
              <a:rPr lang="ru-RU" sz="3600" dirty="0"/>
              <a:t>со здоровыми лицами. </a:t>
            </a: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28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endParaRPr lang="ru-RU" sz="3600" dirty="0" smtClean="0"/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spcBef>
                <a:spcPts val="0"/>
              </a:spcBef>
            </a:pPr>
            <a:r>
              <a:rPr lang="ru-RU" sz="3200" b="1" dirty="0"/>
              <a:t>Рис. </a:t>
            </a:r>
            <a:r>
              <a:rPr lang="ru-RU" sz="3200" b="1" dirty="0" smtClean="0"/>
              <a:t>2. </a:t>
            </a:r>
            <a:r>
              <a:rPr lang="ru-RU" sz="3200" dirty="0"/>
              <a:t>С</a:t>
            </a:r>
            <a:r>
              <a:rPr lang="ru-RU" sz="3200" dirty="0" smtClean="0"/>
              <a:t>тимулированная </a:t>
            </a:r>
            <a:r>
              <a:rPr lang="ru-RU" sz="3200" dirty="0" err="1" smtClean="0"/>
              <a:t>митогенами</a:t>
            </a:r>
            <a:r>
              <a:rPr lang="ru-RU" sz="3200" dirty="0" smtClean="0"/>
              <a:t> продукция </a:t>
            </a:r>
            <a:r>
              <a:rPr lang="ru-RU" sz="3200" dirty="0"/>
              <a:t>цитокинов клетками периферической крови (</a:t>
            </a:r>
            <a:r>
              <a:rPr lang="ru-RU" sz="3200" dirty="0" err="1"/>
              <a:t>M±m</a:t>
            </a:r>
            <a:r>
              <a:rPr lang="ru-RU" sz="3200" dirty="0"/>
              <a:t>). </a:t>
            </a:r>
            <a:r>
              <a:rPr lang="ru-RU" sz="3200" dirty="0" smtClean="0"/>
              <a:t>*</a:t>
            </a:r>
            <a:r>
              <a:rPr lang="en-US" sz="3200" dirty="0" smtClean="0"/>
              <a:t>p&lt;0,05 </a:t>
            </a:r>
            <a:r>
              <a:rPr lang="ru-RU" sz="3200" dirty="0"/>
              <a:t>по сравнению </a:t>
            </a:r>
            <a:r>
              <a:rPr lang="ru-RU" sz="3200" dirty="0" smtClean="0"/>
              <a:t>с </a:t>
            </a:r>
            <a:r>
              <a:rPr lang="ru-RU" sz="3200" dirty="0"/>
              <a:t>пациентами с </a:t>
            </a:r>
            <a:r>
              <a:rPr lang="en-US" sz="3200" dirty="0"/>
              <a:t>III </a:t>
            </a:r>
            <a:r>
              <a:rPr lang="ru-RU" sz="3200" dirty="0"/>
              <a:t>стадией БП</a:t>
            </a:r>
          </a:p>
          <a:p>
            <a:pPr marL="144000" indent="457200" algn="just">
              <a:spcBef>
                <a:spcPts val="0"/>
              </a:spcBef>
            </a:pPr>
            <a:endParaRPr lang="ru-RU" sz="3600" dirty="0"/>
          </a:p>
          <a:p>
            <a:pPr marL="144000" algn="just">
              <a:spcBef>
                <a:spcPts val="0"/>
              </a:spcBef>
            </a:pPr>
            <a:endParaRPr lang="ru-RU" sz="3200" dirty="0" smtClean="0"/>
          </a:p>
          <a:p>
            <a:pPr marL="144000" algn="just">
              <a:spcBef>
                <a:spcPts val="0"/>
              </a:spcBef>
            </a:pPr>
            <a:endParaRPr lang="ru-RU" sz="3200" dirty="0"/>
          </a:p>
          <a:p>
            <a:pPr marL="144000" algn="just">
              <a:spcBef>
                <a:spcPts val="0"/>
              </a:spcBef>
            </a:pPr>
            <a:endParaRPr lang="ru-RU" sz="3200" dirty="0" smtClean="0"/>
          </a:p>
          <a:p>
            <a:pPr marL="144000" algn="just">
              <a:spcBef>
                <a:spcPts val="0"/>
              </a:spcBef>
            </a:pPr>
            <a:endParaRPr lang="ru-RU" sz="3200" dirty="0" smtClean="0"/>
          </a:p>
          <a:p>
            <a:pPr marL="144000" algn="just">
              <a:spcBef>
                <a:spcPts val="0"/>
              </a:spcBef>
            </a:pPr>
            <a:endParaRPr lang="ru-RU" sz="3200" dirty="0"/>
          </a:p>
          <a:p>
            <a:pPr marL="144000" algn="just">
              <a:spcBef>
                <a:spcPts val="0"/>
              </a:spcBef>
            </a:pPr>
            <a:endParaRPr lang="ru-RU" sz="3200" dirty="0" smtClean="0"/>
          </a:p>
          <a:p>
            <a:pPr marL="144000" algn="just">
              <a:spcBef>
                <a:spcPts val="0"/>
              </a:spcBef>
            </a:pPr>
            <a:endParaRPr lang="ru-RU" sz="3200" dirty="0"/>
          </a:p>
          <a:p>
            <a:pPr marL="144000" algn="just">
              <a:spcBef>
                <a:spcPts val="0"/>
              </a:spcBef>
            </a:pPr>
            <a:endParaRPr lang="ru-RU" sz="3200" dirty="0" smtClean="0"/>
          </a:p>
          <a:p>
            <a:pPr marL="144000" algn="just">
              <a:spcBef>
                <a:spcPts val="0"/>
              </a:spcBef>
            </a:pPr>
            <a:endParaRPr lang="ru-RU" sz="3200" dirty="0"/>
          </a:p>
          <a:p>
            <a:pPr marL="144000" algn="just">
              <a:spcBef>
                <a:spcPts val="0"/>
              </a:spcBef>
            </a:pPr>
            <a:endParaRPr lang="ru-RU" sz="3200" dirty="0" smtClean="0"/>
          </a:p>
          <a:p>
            <a:pPr marL="144000" algn="just">
              <a:spcBef>
                <a:spcPts val="0"/>
              </a:spcBef>
            </a:pPr>
            <a:endParaRPr lang="ru-RU" sz="3200" dirty="0"/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15421745" y="39607945"/>
            <a:ext cx="14459743" cy="1787479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6950" indent="-742950" algn="just">
              <a:lnSpc>
                <a:spcPct val="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/>
              <a:t>Williams </a:t>
            </a:r>
            <a:r>
              <a:rPr lang="en-US" sz="3600" dirty="0"/>
              <a:t>GP, </a:t>
            </a:r>
            <a:r>
              <a:rPr lang="en-US" sz="3600" dirty="0" err="1"/>
              <a:t>Schonhoff</a:t>
            </a:r>
            <a:r>
              <a:rPr lang="en-US" sz="3600" dirty="0"/>
              <a:t> AM, </a:t>
            </a:r>
            <a:r>
              <a:rPr lang="en-US" sz="3600" dirty="0" err="1"/>
              <a:t>Sette</a:t>
            </a:r>
            <a:r>
              <a:rPr lang="en-US" sz="3600" dirty="0"/>
              <a:t> A, </a:t>
            </a:r>
            <a:r>
              <a:rPr lang="en-US" sz="3600" dirty="0" err="1"/>
              <a:t>Lindestam</a:t>
            </a:r>
            <a:r>
              <a:rPr lang="en-US" sz="3600" dirty="0"/>
              <a:t> </a:t>
            </a:r>
            <a:r>
              <a:rPr lang="en-US" sz="3600" dirty="0" err="1"/>
              <a:t>Arlehamn</a:t>
            </a:r>
            <a:r>
              <a:rPr lang="en-US" sz="3600" dirty="0"/>
              <a:t> CS. Central and Peripheral Inflammation: Connecting the Immune Responses of Parkinson's Disease. J </a:t>
            </a:r>
            <a:r>
              <a:rPr lang="en-US" sz="3600" dirty="0" err="1"/>
              <a:t>Parkinsons</a:t>
            </a:r>
            <a:r>
              <a:rPr lang="en-US" sz="3600" dirty="0"/>
              <a:t> Dis. 2022;12(s1):S129-S136. </a:t>
            </a:r>
            <a:r>
              <a:rPr lang="en-US" sz="3600" dirty="0" err="1"/>
              <a:t>doi</a:t>
            </a:r>
            <a:r>
              <a:rPr lang="en-US" sz="3600" dirty="0"/>
              <a:t>: 10.3233/JPD-223241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784784" y="20602711"/>
            <a:ext cx="14352029" cy="12542397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457200" algn="just">
              <a:lnSpc>
                <a:spcPct val="80000"/>
              </a:lnSpc>
              <a:spcBef>
                <a:spcPts val="0"/>
              </a:spcBef>
            </a:pPr>
            <a:r>
              <a:rPr lang="ru-RU" sz="3600" dirty="0"/>
              <a:t>В исследование были включены 44 пациента с БП с II и III стадией (18 мужчин и 26 женщин) в возрасте от 48 до 77 лет, наблюдавшиеся в А1 клинике НИИ </a:t>
            </a:r>
            <a:r>
              <a:rPr lang="ru-RU" sz="3600" dirty="0" err="1"/>
              <a:t>нейронаук</a:t>
            </a:r>
            <a:r>
              <a:rPr lang="ru-RU" sz="3600" dirty="0"/>
              <a:t> и медицины (Новосибирск) и 26 здоровых лиц близкого возраста в качестве контрольной группы. Верификацию БП проводили в соответствии с диагностическими критериями Банка мозга Великобритании (UK </a:t>
            </a:r>
            <a:r>
              <a:rPr lang="ru-RU" sz="3600" dirty="0" err="1"/>
              <a:t>Brain</a:t>
            </a:r>
            <a:r>
              <a:rPr lang="ru-RU" sz="3600" dirty="0"/>
              <a:t> </a:t>
            </a:r>
            <a:r>
              <a:rPr lang="ru-RU" sz="3600" dirty="0" err="1"/>
              <a:t>Bank</a:t>
            </a:r>
            <a:r>
              <a:rPr lang="ru-RU" sz="3600" dirty="0"/>
              <a:t>, 1992). Тяжесть БП оценивали по унифицированной шкале MDS-UPDRS, моторных нарушений – по 3-ей части (UPDRS - </a:t>
            </a:r>
            <a:r>
              <a:rPr lang="ru-RU" sz="3600" dirty="0" err="1"/>
              <a:t>part</a:t>
            </a:r>
            <a:r>
              <a:rPr lang="ru-RU" sz="3600" dirty="0"/>
              <a:t> III). Стадию БП устанавливали по модифицированной шкале </a:t>
            </a:r>
            <a:r>
              <a:rPr lang="ru-RU" sz="3600" dirty="0" err="1"/>
              <a:t>Хена</a:t>
            </a:r>
            <a:r>
              <a:rPr lang="ru-RU" sz="3600" dirty="0"/>
              <a:t> и Яра  (1967). Все пациенты получали  стандартную DA терапию. </a:t>
            </a:r>
          </a:p>
          <a:p>
            <a:pPr marL="144000" indent="457200" algn="just">
              <a:lnSpc>
                <a:spcPct val="80000"/>
              </a:lnSpc>
              <a:spcBef>
                <a:spcPts val="0"/>
              </a:spcBef>
            </a:pPr>
            <a:r>
              <a:rPr lang="ru-RU" sz="3600" dirty="0" err="1"/>
              <a:t>Субпопуляционный</a:t>
            </a:r>
            <a:r>
              <a:rPr lang="ru-RU" sz="3600" dirty="0"/>
              <a:t> состав </a:t>
            </a:r>
            <a:r>
              <a:rPr lang="ru-RU" sz="3600" dirty="0" err="1"/>
              <a:t>мононуклеарных</a:t>
            </a:r>
            <a:r>
              <a:rPr lang="ru-RU" sz="3600" dirty="0"/>
              <a:t> клеток (МНК), экспрессию на них </a:t>
            </a:r>
            <a:r>
              <a:rPr lang="ru-RU" sz="3600" dirty="0" err="1"/>
              <a:t>TLRs</a:t>
            </a:r>
            <a:r>
              <a:rPr lang="ru-RU" sz="3600" dirty="0"/>
              <a:t> рецепторов и уровень секреции цитокинов оценивали в периферической крови в фазе “ON” (после приема пациентами DA препаратов). Исследование популяций клеток проводили на проточном </a:t>
            </a:r>
            <a:r>
              <a:rPr lang="ru-RU" sz="3600" dirty="0" err="1"/>
              <a:t>цитофлуориметре</a:t>
            </a:r>
            <a:r>
              <a:rPr lang="ru-RU" sz="3600" dirty="0"/>
              <a:t> «FACS CANTOTM II» (</a:t>
            </a:r>
            <a:r>
              <a:rPr lang="ru-RU" sz="3600" dirty="0" err="1"/>
              <a:t>Becton</a:t>
            </a:r>
            <a:r>
              <a:rPr lang="ru-RU" sz="3600" dirty="0"/>
              <a:t> </a:t>
            </a:r>
            <a:r>
              <a:rPr lang="ru-RU" sz="3600" dirty="0" err="1"/>
              <a:t>Dickinson</a:t>
            </a:r>
            <a:r>
              <a:rPr lang="ru-RU" sz="3600" dirty="0"/>
              <a:t>, USA) с использованием многоэтапного </a:t>
            </a:r>
            <a:r>
              <a:rPr lang="ru-RU" sz="3600" dirty="0" err="1"/>
              <a:t>гейтирования</a:t>
            </a:r>
            <a:r>
              <a:rPr lang="ru-RU" sz="3600" dirty="0"/>
              <a:t> с использованием </a:t>
            </a:r>
            <a:r>
              <a:rPr lang="ru-RU" sz="3600" dirty="0" err="1"/>
              <a:t>моноклональных</a:t>
            </a:r>
            <a:r>
              <a:rPr lang="ru-RU" sz="3600" dirty="0"/>
              <a:t> антител (</a:t>
            </a:r>
            <a:r>
              <a:rPr lang="ru-RU" sz="3600" dirty="0" err="1"/>
              <a:t>производстваBD</a:t>
            </a:r>
            <a:r>
              <a:rPr lang="ru-RU" sz="3600" dirty="0"/>
              <a:t> </a:t>
            </a:r>
            <a:r>
              <a:rPr lang="ru-RU" sz="3600" dirty="0" err="1"/>
              <a:t>PharmingenTM</a:t>
            </a:r>
            <a:r>
              <a:rPr lang="ru-RU" sz="3600" dirty="0"/>
              <a:t>, USA). </a:t>
            </a:r>
          </a:p>
          <a:p>
            <a:pPr marL="144000" indent="457200" algn="just">
              <a:lnSpc>
                <a:spcPct val="80000"/>
              </a:lnSpc>
              <a:spcBef>
                <a:spcPts val="0"/>
              </a:spcBef>
            </a:pPr>
            <a:r>
              <a:rPr lang="ru-RU" sz="3600" dirty="0"/>
              <a:t>Для оценки способности клеток цельной крови к спонтанной и индуцированной </a:t>
            </a:r>
            <a:r>
              <a:rPr lang="ru-RU" sz="3600" dirty="0" err="1"/>
              <a:t>митогенами</a:t>
            </a:r>
            <a:r>
              <a:rPr lang="ru-RU" sz="3600" dirty="0"/>
              <a:t> продукции цитокинов </a:t>
            </a:r>
            <a:r>
              <a:rPr lang="ru-RU" sz="3600" dirty="0" err="1"/>
              <a:t>in</a:t>
            </a:r>
            <a:r>
              <a:rPr lang="ru-RU" sz="3600" dirty="0"/>
              <a:t> </a:t>
            </a:r>
            <a:r>
              <a:rPr lang="ru-RU" sz="3600" dirty="0" err="1"/>
              <a:t>vitro</a:t>
            </a:r>
            <a:r>
              <a:rPr lang="ru-RU" sz="3600" dirty="0"/>
              <a:t> кровь инкубировали в течение 24 часов при 37°С с и без </a:t>
            </a:r>
            <a:r>
              <a:rPr lang="ru-RU" sz="3600" dirty="0" err="1"/>
              <a:t>митогенов</a:t>
            </a:r>
            <a:r>
              <a:rPr lang="ru-RU" sz="3600" dirty="0"/>
              <a:t>. Концентрации </a:t>
            </a:r>
            <a:r>
              <a:rPr lang="ru-RU" sz="3600" dirty="0" err="1"/>
              <a:t>провоспалительных</a:t>
            </a:r>
            <a:r>
              <a:rPr lang="ru-RU" sz="3600" dirty="0"/>
              <a:t> (</a:t>
            </a:r>
            <a:r>
              <a:rPr lang="ru-RU" sz="3600" dirty="0" err="1"/>
              <a:t>ИФНγ</a:t>
            </a:r>
            <a:r>
              <a:rPr lang="ru-RU" sz="3600" dirty="0"/>
              <a:t>, ИЛ-6, ИЛ-17А) и противовоспалительных (ИЛ-4, ИЛ-10) цитокинов определяли методом мультиплексного анализа с использованием наборов </a:t>
            </a:r>
            <a:r>
              <a:rPr lang="ru-RU" sz="3600" dirty="0" err="1"/>
              <a:t>Human</a:t>
            </a:r>
            <a:r>
              <a:rPr lang="ru-RU" sz="3600" dirty="0"/>
              <a:t> </a:t>
            </a:r>
            <a:r>
              <a:rPr lang="ru-RU" sz="3600" dirty="0" err="1"/>
              <a:t>Cytokine</a:t>
            </a:r>
            <a:r>
              <a:rPr lang="ru-RU" sz="3600" dirty="0"/>
              <a:t>/</a:t>
            </a:r>
            <a:r>
              <a:rPr lang="ru-RU" sz="3600" dirty="0" err="1"/>
              <a:t>Chemokine</a:t>
            </a:r>
            <a:r>
              <a:rPr lang="ru-RU" sz="3600" dirty="0"/>
              <a:t> (</a:t>
            </a:r>
            <a:r>
              <a:rPr lang="ru-RU" sz="3600" dirty="0" err="1"/>
              <a:t>Millipore</a:t>
            </a:r>
            <a:r>
              <a:rPr lang="ru-RU" sz="3600" dirty="0"/>
              <a:t>, USA) с помощью анализатора белков и нуклеиновых кислот </a:t>
            </a:r>
            <a:r>
              <a:rPr lang="ru-RU" sz="3600" dirty="0" err="1"/>
              <a:t>Milliplex</a:t>
            </a:r>
            <a:r>
              <a:rPr lang="ru-RU" sz="3600" dirty="0"/>
              <a:t> </a:t>
            </a:r>
            <a:r>
              <a:rPr lang="ru-RU" sz="3600" dirty="0" err="1"/>
              <a:t>Luminex</a:t>
            </a:r>
            <a:r>
              <a:rPr lang="ru-RU" sz="3600" dirty="0"/>
              <a:t> 200 (</a:t>
            </a:r>
            <a:r>
              <a:rPr lang="ru-RU" sz="3600" dirty="0" err="1"/>
              <a:t>Merk</a:t>
            </a:r>
            <a:r>
              <a:rPr lang="ru-RU" sz="3600" dirty="0"/>
              <a:t> </a:t>
            </a:r>
            <a:r>
              <a:rPr lang="ru-RU" sz="3600" dirty="0" err="1"/>
              <a:t>Millipore</a:t>
            </a:r>
            <a:r>
              <a:rPr lang="ru-RU" sz="3600" dirty="0"/>
              <a:t>, Германия). Полученные данные анализировали с помощью статистических программ SPSS версия 23.0 и Statistica10</a:t>
            </a:r>
            <a:r>
              <a:rPr lang="ru-RU" sz="3600" dirty="0" smtClean="0"/>
              <a:t>.</a:t>
            </a:r>
          </a:p>
          <a:p>
            <a:pPr marL="144000" indent="457200" algn="just">
              <a:lnSpc>
                <a:spcPct val="80000"/>
              </a:lnSpc>
              <a:spcBef>
                <a:spcPts val="0"/>
              </a:spcBef>
            </a:pPr>
            <a:endParaRPr lang="ru-RU" sz="3600" dirty="0"/>
          </a:p>
          <a:p>
            <a:pPr marL="144000" indent="457200" algn="just">
              <a:lnSpc>
                <a:spcPct val="80000"/>
              </a:lnSpc>
              <a:spcBef>
                <a:spcPts val="0"/>
              </a:spcBef>
            </a:pPr>
            <a:endParaRPr lang="ru-RU" sz="3600" dirty="0"/>
          </a:p>
        </p:txBody>
      </p:sp>
      <p:sp>
        <p:nvSpPr>
          <p:cNvPr id="15" name="Rectangle 2158">
            <a:extLst>
              <a:ext uri="{FF2B5EF4-FFF2-40B4-BE49-F238E27FC236}">
                <a16:creationId xmlns:a16="http://schemas.microsoft.com/office/drawing/2014/main" xmlns="" id="{5368F790-0129-42FB-89B2-626DC0F68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1745" y="38284135"/>
            <a:ext cx="14459743" cy="109387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lIns="0" tIns="0" rIns="0" bIns="0" anchor="b"/>
          <a:lstStyle>
            <a:lvl1pPr marL="2022475" indent="-2022475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395913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3959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ru-RU" altLang="ru-RU" b="1" dirty="0">
                <a:solidFill>
                  <a:schemeClr val="bg1"/>
                </a:solidFill>
              </a:rPr>
              <a:t>Библиографический список</a:t>
            </a:r>
            <a:endParaRPr lang="nl-NL" altLang="ru-RU" b="1" dirty="0">
              <a:solidFill>
                <a:schemeClr val="bg1"/>
              </a:solidFill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15421745" y="34754565"/>
            <a:ext cx="14674656" cy="335423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algn="just">
              <a:lnSpc>
                <a:spcPct val="70000"/>
              </a:lnSpc>
            </a:pPr>
            <a:r>
              <a:rPr lang="ru-RU" sz="3600" dirty="0"/>
              <a:t>Таким образом, обнаружены различия клеточно-молекулярных иммунных показателей в зависимости от стадии развития БП</a:t>
            </a:r>
            <a:r>
              <a:rPr lang="ru-RU" sz="3600"/>
              <a:t>. </a:t>
            </a:r>
            <a:r>
              <a:rPr lang="ru-RU" sz="3600" smtClean="0"/>
              <a:t>II </a:t>
            </a:r>
            <a:r>
              <a:rPr lang="ru-RU" sz="3600" dirty="0"/>
              <a:t>стадия БП характеризовалась снижением количества CD3+Т-клеток и повышением продукции спонтанных </a:t>
            </a:r>
            <a:r>
              <a:rPr lang="ru-RU" sz="3600" dirty="0" err="1"/>
              <a:t>провоспалительных</a:t>
            </a:r>
            <a:r>
              <a:rPr lang="ru-RU" sz="3600" dirty="0"/>
              <a:t> цитокинов </a:t>
            </a:r>
            <a:r>
              <a:rPr lang="ru-RU" sz="3600" dirty="0" err="1"/>
              <a:t>IFNγ</a:t>
            </a:r>
            <a:r>
              <a:rPr lang="ru-RU" sz="3600" dirty="0"/>
              <a:t> и IL-17A, тогда как на III стадии наблюдалось снижение продукции индуцированного </a:t>
            </a:r>
            <a:r>
              <a:rPr lang="ru-RU" sz="3600" dirty="0" err="1"/>
              <a:t>митогенами</a:t>
            </a:r>
            <a:r>
              <a:rPr lang="ru-RU" sz="3600" dirty="0"/>
              <a:t> </a:t>
            </a:r>
            <a:r>
              <a:rPr lang="ru-RU" sz="3600" dirty="0" err="1"/>
              <a:t>IFNγ</a:t>
            </a:r>
            <a:r>
              <a:rPr lang="ru-RU" sz="3600" dirty="0"/>
              <a:t>. CD19+CD25+Вreg, участвующие в иммунных и воспалительных реакциях, повышались не зависимо от стадии.</a:t>
            </a: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610120" y="16438703"/>
            <a:ext cx="14459744" cy="2535097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457200" algn="just">
              <a:lnSpc>
                <a:spcPct val="80000"/>
              </a:lnSpc>
            </a:pPr>
            <a:r>
              <a:rPr lang="ru-RU" sz="3600" b="1" dirty="0"/>
              <a:t>Целью</a:t>
            </a:r>
            <a:r>
              <a:rPr lang="ru-RU" sz="3600" dirty="0"/>
              <a:t> настоящего исследования был проведение анализа </a:t>
            </a:r>
            <a:r>
              <a:rPr lang="ru-RU" sz="3600" dirty="0" err="1"/>
              <a:t>субпопуляционного</a:t>
            </a:r>
            <a:r>
              <a:rPr lang="ru-RU" sz="3600" dirty="0"/>
              <a:t> состава иммунокомпетентных клеток периферической крови и их способности клеток к спонтанной и </a:t>
            </a:r>
            <a:r>
              <a:rPr lang="ru-RU" sz="3600" dirty="0" err="1"/>
              <a:t>митогенстимулированной</a:t>
            </a:r>
            <a:r>
              <a:rPr lang="ru-RU" sz="3600" dirty="0"/>
              <a:t> продукции цитокинов, что является важным для понимания молекулярных основ развития БП, выяснение прогноза его развития, выделения </a:t>
            </a:r>
            <a:r>
              <a:rPr lang="ru-RU" sz="3600" dirty="0" err="1"/>
              <a:t>биомаркеров</a:t>
            </a:r>
            <a:r>
              <a:rPr lang="ru-RU" sz="3600" dirty="0"/>
              <a:t> тяжести заболевания</a:t>
            </a: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" y="41445543"/>
            <a:ext cx="30275211" cy="11788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b="1" i="1" dirty="0">
                <a:solidFill>
                  <a:schemeClr val="bg1"/>
                </a:solidFill>
                <a:latin typeface="+mn-lt"/>
              </a:rPr>
              <a:t>Работа выполнена в рамках </a:t>
            </a:r>
            <a:r>
              <a:rPr lang="ru-RU" sz="4400" b="1" i="1" dirty="0" smtClean="0">
                <a:solidFill>
                  <a:schemeClr val="bg1"/>
                </a:solidFill>
                <a:latin typeface="+mn-lt"/>
              </a:rPr>
              <a:t>гранта </a:t>
            </a:r>
            <a:r>
              <a:rPr lang="en-US" sz="4400" b="1" i="1" dirty="0">
                <a:solidFill>
                  <a:schemeClr val="bg1"/>
                </a:solidFill>
                <a:latin typeface="+mn-lt"/>
              </a:rPr>
              <a:t>РФФИ  №</a:t>
            </a:r>
            <a:r>
              <a:rPr lang="en-US" sz="4400" b="1" i="1" dirty="0" smtClean="0">
                <a:solidFill>
                  <a:schemeClr val="bg1"/>
                </a:solidFill>
                <a:latin typeface="+mn-lt"/>
              </a:rPr>
              <a:t>18-015-00226</a:t>
            </a:r>
            <a:r>
              <a:rPr lang="ru-RU" sz="4400" b="1" i="1" dirty="0" smtClean="0">
                <a:solidFill>
                  <a:schemeClr val="bg1"/>
                </a:solidFill>
                <a:latin typeface="+mn-lt"/>
              </a:rPr>
              <a:t> и программы ФНИ </a:t>
            </a:r>
            <a:r>
              <a:rPr lang="ru-RU" sz="4400" b="1" i="1">
                <a:solidFill>
                  <a:schemeClr val="bg1"/>
                </a:solidFill>
                <a:latin typeface="+mn-lt"/>
              </a:rPr>
              <a:t>122042700001-9</a:t>
            </a:r>
            <a:r>
              <a:rPr lang="ru-RU" sz="9600"/>
              <a:t> </a:t>
            </a:r>
            <a:endParaRPr lang="ru-RU" sz="44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0854" y="33466067"/>
            <a:ext cx="14158277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ru-RU" sz="4000" b="1" dirty="0" smtClean="0"/>
              <a:t>Таблица 1. </a:t>
            </a:r>
            <a:r>
              <a:rPr lang="ru-RU" sz="4000" dirty="0" err="1"/>
              <a:t>Субпопуляционный</a:t>
            </a:r>
            <a:r>
              <a:rPr lang="ru-RU" sz="4000" dirty="0"/>
              <a:t> состав клеток у пациентов на разных  стадиях  болезни Паркинсона (БП)   (</a:t>
            </a:r>
            <a:r>
              <a:rPr lang="ru-RU" sz="4000" dirty="0" err="1"/>
              <a:t>M±m</a:t>
            </a:r>
            <a:r>
              <a:rPr lang="ru-RU" sz="4000" dirty="0"/>
              <a:t>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5352527" y="19063780"/>
            <a:ext cx="14459742" cy="44968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08843"/>
              </p:ext>
            </p:extLst>
          </p:nvPr>
        </p:nvGraphicFramePr>
        <p:xfrm>
          <a:off x="760854" y="34837936"/>
          <a:ext cx="14326746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860">
                  <a:extLst>
                    <a:ext uri="{9D8B030D-6E8A-4147-A177-3AD203B41FA5}">
                      <a16:colId xmlns:a16="http://schemas.microsoft.com/office/drawing/2014/main" xmlns="" val="1118875453"/>
                    </a:ext>
                  </a:extLst>
                </a:gridCol>
                <a:gridCol w="3763937">
                  <a:extLst>
                    <a:ext uri="{9D8B030D-6E8A-4147-A177-3AD203B41FA5}">
                      <a16:colId xmlns:a16="http://schemas.microsoft.com/office/drawing/2014/main" xmlns="" val="470254369"/>
                    </a:ext>
                  </a:extLst>
                </a:gridCol>
                <a:gridCol w="3687907">
                  <a:extLst>
                    <a:ext uri="{9D8B030D-6E8A-4147-A177-3AD203B41FA5}">
                      <a16:colId xmlns:a16="http://schemas.microsoft.com/office/drawing/2014/main" xmlns="" val="2417631610"/>
                    </a:ext>
                  </a:extLst>
                </a:gridCol>
                <a:gridCol w="342304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err="1" smtClean="0">
                          <a:effectLst/>
                        </a:rPr>
                        <a:t>Субпопуляции</a:t>
                      </a:r>
                      <a:r>
                        <a:rPr lang="en-US" sz="3600" dirty="0" smtClean="0">
                          <a:effectLst/>
                        </a:rPr>
                        <a:t> </a:t>
                      </a:r>
                      <a:r>
                        <a:rPr lang="en-US" sz="3600" dirty="0" err="1" smtClean="0">
                          <a:effectLst/>
                        </a:rPr>
                        <a:t>клеток</a:t>
                      </a:r>
                      <a:endParaRPr lang="ru-RU" sz="32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БП, II </a:t>
                      </a:r>
                      <a:r>
                        <a:rPr lang="en-US" sz="3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cтадия</a:t>
                      </a:r>
                      <a:endParaRPr lang="ru-RU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БП, III </a:t>
                      </a:r>
                      <a:r>
                        <a:rPr lang="en-US" sz="3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cтадия</a:t>
                      </a:r>
                      <a:endParaRPr lang="ru-RU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Здоровые</a:t>
                      </a:r>
                      <a:endParaRPr lang="ru-RU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9084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CD14+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12.43 ± 1.37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14.35 ± 0.93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14.10 ± 1.47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1483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CD3+ 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effectLst/>
                        </a:rPr>
                        <a:t>48.3 ± </a:t>
                      </a:r>
                      <a:r>
                        <a:rPr lang="en-US" sz="3600" dirty="0" smtClean="0">
                          <a:effectLst/>
                        </a:rPr>
                        <a:t>2.9</a:t>
                      </a:r>
                      <a:r>
                        <a:rPr lang="en-US" sz="3600" baseline="30000" dirty="0" smtClean="0">
                          <a:effectLst/>
                        </a:rPr>
                        <a:t>#</a:t>
                      </a:r>
                      <a:endParaRPr lang="ru-RU" sz="28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48.4 ± </a:t>
                      </a:r>
                      <a:r>
                        <a:rPr lang="en-US" sz="3600" dirty="0" smtClean="0">
                          <a:effectLst/>
                        </a:rPr>
                        <a:t>2.6</a:t>
                      </a:r>
                      <a:r>
                        <a:rPr lang="en-US" sz="3600" baseline="30000" dirty="0" smtClean="0">
                          <a:effectLst/>
                        </a:rPr>
                        <a:t>##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54.3 ± 1.9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effectLst/>
                        </a:rPr>
                        <a:t>CD3+CD4+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67.4 ± 4.7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65.2 ± 2.3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68.1 ± 2.9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6529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effectLst/>
                        </a:rPr>
                        <a:t>CD3+ CD4+CD25+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6.1 ± 1.5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4.7 ± 0.7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4.4 ± 0.7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29960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>
                          <a:effectLst/>
                        </a:rPr>
                        <a:t>CD3+CD8+ 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28.7 ± 5.4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30.5 ± 3.9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28.0 ± 2.5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92011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30274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CD19+ </a:t>
                      </a:r>
                      <a:endParaRPr lang="ru-RU" sz="3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7.9 ± 0.7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7.2 ± 0.5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6.9 ± 0.6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CD19+CD25+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3.7 ± 0.9 **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3.6 ± 0.6 *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</a:rPr>
                        <a:t>1.3 ± 0.3</a:t>
                      </a:r>
                      <a:endParaRPr lang="ru-RU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22983"/>
            <a:ext cx="6286149" cy="1822016"/>
          </a:xfrm>
          <a:prstGeom prst="rect">
            <a:avLst/>
          </a:prstGeom>
        </p:spPr>
      </p:pic>
      <p:pic>
        <p:nvPicPr>
          <p:cNvPr id="1026" name="Picture 2" descr="http://www.mental-health.ru/images/stories/site/logo2(1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4" t="2536" r="4007" b="7808"/>
          <a:stretch/>
        </p:blipFill>
        <p:spPr bwMode="auto">
          <a:xfrm>
            <a:off x="5537353" y="34198"/>
            <a:ext cx="2605928" cy="1799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127">
            <a:extLst>
              <a:ext uri="{FF2B5EF4-FFF2-40B4-BE49-F238E27FC236}">
                <a16:creationId xmlns:a16="http://schemas.microsoft.com/office/drawing/2014/main" xmlns="" id="{3AAB6747-BFCF-42F6-A055-7C5932B97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2527" y="7211030"/>
            <a:ext cx="14459742" cy="114060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80808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marL="4449763" indent="-4449763" defTabSz="118697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6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186973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18697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1869738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1869738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18697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18697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18697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186973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4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algn="ctr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ru-RU" altLang="ru-RU" b="1" dirty="0">
                <a:solidFill>
                  <a:schemeClr val="bg1"/>
                </a:solidFill>
              </a:rPr>
              <a:t>Результаты</a:t>
            </a:r>
            <a:r>
              <a:rPr lang="ru-RU" altLang="ru-RU" sz="8000" b="1" dirty="0" smtClean="0">
                <a:solidFill>
                  <a:schemeClr val="bg1"/>
                </a:solidFill>
              </a:rPr>
              <a:t> </a:t>
            </a:r>
            <a:r>
              <a:rPr lang="ru-RU" altLang="ru-RU" b="1" dirty="0">
                <a:solidFill>
                  <a:schemeClr val="bg1"/>
                </a:solidFill>
              </a:rPr>
              <a:t>и обсуждение</a:t>
            </a:r>
            <a:endParaRPr lang="nl-NL" altLang="ru-RU" b="1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42323" y="40265448"/>
            <a:ext cx="85489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cs typeface="Times New Roman" panose="02020603050405020304" pitchFamily="18" charset="0"/>
              </a:rPr>
              <a:t>#p=0.08; </a:t>
            </a:r>
            <a:r>
              <a:rPr lang="en-US" sz="3600" dirty="0">
                <a:cs typeface="Times New Roman" panose="02020603050405020304" pitchFamily="18" charset="0"/>
              </a:rPr>
              <a:t>##p=0.1; </a:t>
            </a:r>
            <a:r>
              <a:rPr lang="en-US" altLang="ru-RU" sz="3600" dirty="0" smtClean="0">
                <a:cs typeface="Times New Roman" panose="02020603050405020304" pitchFamily="18" charset="0"/>
              </a:rPr>
              <a:t>*p&lt;0.05; **p&lt;0.01</a:t>
            </a:r>
            <a:endParaRPr lang="ru-RU" sz="3600" dirty="0">
              <a:cs typeface="Times New Roman" panose="02020603050405020304" pitchFamily="18" charset="0"/>
            </a:endParaRPr>
          </a:p>
        </p:txBody>
      </p:sp>
      <p:graphicFrame>
        <p:nvGraphicFramePr>
          <p:cNvPr id="30" name="Объект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228056"/>
              </p:ext>
            </p:extLst>
          </p:nvPr>
        </p:nvGraphicFramePr>
        <p:xfrm>
          <a:off x="16513068" y="19142892"/>
          <a:ext cx="12138660" cy="449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15352528" y="27477720"/>
            <a:ext cx="14459736" cy="4389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2" name="Объект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5057172"/>
              </p:ext>
            </p:extLst>
          </p:nvPr>
        </p:nvGraphicFramePr>
        <p:xfrm>
          <a:off x="16702238" y="27523440"/>
          <a:ext cx="12319408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107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постерного доклада 97-2003.pot [Режим совместимости]" id="{122E9713-83A6-4F29-BA9C-19AB6492E6C8}" vid="{9C34F74C-763F-4038-A53F-45C73B672E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1000</Words>
  <Application>Microsoft Office PowerPoint</Application>
  <PresentationFormat>Произвольный</PresentationFormat>
  <Paragraphs>91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ПЕРИФЕРИЧЕСКИЕ ИММУННЫЕ ПОКАЗАТЕЛИ ПРИ ИДИОПАТИЧЕСКОЙ БОЛЕЗНИ ПАРКИНСОНА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ДОКЛАДА</dc:title>
  <dc:creator>Паршукова</dc:creator>
  <cp:lastModifiedBy>Amin</cp:lastModifiedBy>
  <cp:revision>23</cp:revision>
  <cp:lastPrinted>2023-05-16T03:49:18Z</cp:lastPrinted>
  <dcterms:created xsi:type="dcterms:W3CDTF">2023-04-11T08:16:19Z</dcterms:created>
  <dcterms:modified xsi:type="dcterms:W3CDTF">2023-05-16T06:00:09Z</dcterms:modified>
</cp:coreProperties>
</file>